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74" r:id="rId4"/>
    <p:sldMasterId id="2147483741" r:id="rId5"/>
    <p:sldMasterId id="2147483789" r:id="rId6"/>
    <p:sldMasterId id="2147483810" r:id="rId7"/>
  </p:sldMasterIdLst>
  <p:notesMasterIdLst>
    <p:notesMasterId r:id="rId19"/>
  </p:notesMasterIdLst>
  <p:sldIdLst>
    <p:sldId id="2147481183" r:id="rId8"/>
    <p:sldId id="2147482278" r:id="rId9"/>
    <p:sldId id="2147482273" r:id="rId10"/>
    <p:sldId id="2147481185" r:id="rId11"/>
    <p:sldId id="2147481187" r:id="rId12"/>
    <p:sldId id="2147482274" r:id="rId13"/>
    <p:sldId id="2147481190" r:id="rId14"/>
    <p:sldId id="2147481192" r:id="rId15"/>
    <p:sldId id="2147482282" r:id="rId16"/>
    <p:sldId id="2147482275" r:id="rId17"/>
    <p:sldId id="2147482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A47"/>
    <a:srgbClr val="00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5"/>
    <p:restoredTop sz="94712"/>
  </p:normalViewPr>
  <p:slideViewPr>
    <p:cSldViewPr snapToGrid="0">
      <p:cViewPr varScale="1">
        <p:scale>
          <a:sx n="100" d="100"/>
          <a:sy n="100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umond, Kylie" userId="1ea5237f-3663-4ed7-8e5f-7f9d3be886c2" providerId="ADAL" clId="{4CFD5651-F91A-4B91-8D58-E8A98B75AAA2}"/>
    <pc:docChg chg="custSel delSld modSld">
      <pc:chgData name="Drumond, Kylie" userId="1ea5237f-3663-4ed7-8e5f-7f9d3be886c2" providerId="ADAL" clId="{4CFD5651-F91A-4B91-8D58-E8A98B75AAA2}" dt="2025-03-24T00:59:41.250" v="45" actId="47"/>
      <pc:docMkLst>
        <pc:docMk/>
      </pc:docMkLst>
      <pc:sldChg chg="del">
        <pc:chgData name="Drumond, Kylie" userId="1ea5237f-3663-4ed7-8e5f-7f9d3be886c2" providerId="ADAL" clId="{4CFD5651-F91A-4B91-8D58-E8A98B75AAA2}" dt="2025-03-24T00:59:36.800" v="44" actId="47"/>
        <pc:sldMkLst>
          <pc:docMk/>
          <pc:sldMk cId="2482731382" sldId="2147481129"/>
        </pc:sldMkLst>
      </pc:sldChg>
      <pc:sldChg chg="del">
        <pc:chgData name="Drumond, Kylie" userId="1ea5237f-3663-4ed7-8e5f-7f9d3be886c2" providerId="ADAL" clId="{4CFD5651-F91A-4B91-8D58-E8A98B75AAA2}" dt="2025-03-24T00:59:36.800" v="44" actId="47"/>
        <pc:sldMkLst>
          <pc:docMk/>
          <pc:sldMk cId="3082663070" sldId="2147481186"/>
        </pc:sldMkLst>
      </pc:sldChg>
      <pc:sldChg chg="del">
        <pc:chgData name="Drumond, Kylie" userId="1ea5237f-3663-4ed7-8e5f-7f9d3be886c2" providerId="ADAL" clId="{4CFD5651-F91A-4B91-8D58-E8A98B75AAA2}" dt="2025-03-24T00:59:36.800" v="44" actId="47"/>
        <pc:sldMkLst>
          <pc:docMk/>
          <pc:sldMk cId="4138827172" sldId="2147481188"/>
        </pc:sldMkLst>
      </pc:sldChg>
      <pc:sldChg chg="del">
        <pc:chgData name="Drumond, Kylie" userId="1ea5237f-3663-4ed7-8e5f-7f9d3be886c2" providerId="ADAL" clId="{4CFD5651-F91A-4B91-8D58-E8A98B75AAA2}" dt="2025-03-24T00:59:36.800" v="44" actId="47"/>
        <pc:sldMkLst>
          <pc:docMk/>
          <pc:sldMk cId="567541125" sldId="2147481191"/>
        </pc:sldMkLst>
      </pc:sldChg>
      <pc:sldChg chg="del">
        <pc:chgData name="Drumond, Kylie" userId="1ea5237f-3663-4ed7-8e5f-7f9d3be886c2" providerId="ADAL" clId="{4CFD5651-F91A-4B91-8D58-E8A98B75AAA2}" dt="2025-03-24T00:59:41.250" v="45" actId="47"/>
        <pc:sldMkLst>
          <pc:docMk/>
          <pc:sldMk cId="729496998" sldId="2147482268"/>
        </pc:sldMkLst>
      </pc:sldChg>
      <pc:sldChg chg="del">
        <pc:chgData name="Drumond, Kylie" userId="1ea5237f-3663-4ed7-8e5f-7f9d3be886c2" providerId="ADAL" clId="{4CFD5651-F91A-4B91-8D58-E8A98B75AAA2}" dt="2025-03-24T00:59:36.800" v="44" actId="47"/>
        <pc:sldMkLst>
          <pc:docMk/>
          <pc:sldMk cId="2346672370" sldId="2147482270"/>
        </pc:sldMkLst>
      </pc:sldChg>
      <pc:sldChg chg="del">
        <pc:chgData name="Drumond, Kylie" userId="1ea5237f-3663-4ed7-8e5f-7f9d3be886c2" providerId="ADAL" clId="{4CFD5651-F91A-4B91-8D58-E8A98B75AAA2}" dt="2025-03-24T00:59:36.800" v="44" actId="47"/>
        <pc:sldMkLst>
          <pc:docMk/>
          <pc:sldMk cId="2190294153" sldId="2147482271"/>
        </pc:sldMkLst>
      </pc:sldChg>
      <pc:sldChg chg="del">
        <pc:chgData name="Drumond, Kylie" userId="1ea5237f-3663-4ed7-8e5f-7f9d3be886c2" providerId="ADAL" clId="{4CFD5651-F91A-4B91-8D58-E8A98B75AAA2}" dt="2025-03-24T00:59:36.800" v="44" actId="47"/>
        <pc:sldMkLst>
          <pc:docMk/>
          <pc:sldMk cId="142577841" sldId="2147482272"/>
        </pc:sldMkLst>
      </pc:sldChg>
      <pc:sldChg chg="del">
        <pc:chgData name="Drumond, Kylie" userId="1ea5237f-3663-4ed7-8e5f-7f9d3be886c2" providerId="ADAL" clId="{4CFD5651-F91A-4B91-8D58-E8A98B75AAA2}" dt="2025-03-24T00:59:41.250" v="45" actId="47"/>
        <pc:sldMkLst>
          <pc:docMk/>
          <pc:sldMk cId="1383827019" sldId="2147482276"/>
        </pc:sldMkLst>
      </pc:sldChg>
      <pc:sldChg chg="del">
        <pc:chgData name="Drumond, Kylie" userId="1ea5237f-3663-4ed7-8e5f-7f9d3be886c2" providerId="ADAL" clId="{4CFD5651-F91A-4B91-8D58-E8A98B75AAA2}" dt="2025-03-24T00:59:36.800" v="44" actId="47"/>
        <pc:sldMkLst>
          <pc:docMk/>
          <pc:sldMk cId="1085076622" sldId="2147482277"/>
        </pc:sldMkLst>
      </pc:sldChg>
      <pc:sldChg chg="modSp mod">
        <pc:chgData name="Drumond, Kylie" userId="1ea5237f-3663-4ed7-8e5f-7f9d3be886c2" providerId="ADAL" clId="{4CFD5651-F91A-4B91-8D58-E8A98B75AAA2}" dt="2025-03-24T00:53:47.340" v="43" actId="20577"/>
        <pc:sldMkLst>
          <pc:docMk/>
          <pc:sldMk cId="1504962266" sldId="2147482278"/>
        </pc:sldMkLst>
        <pc:spChg chg="mod">
          <ac:chgData name="Drumond, Kylie" userId="1ea5237f-3663-4ed7-8e5f-7f9d3be886c2" providerId="ADAL" clId="{4CFD5651-F91A-4B91-8D58-E8A98B75AAA2}" dt="2025-03-24T00:53:47.340" v="43" actId="20577"/>
          <ac:spMkLst>
            <pc:docMk/>
            <pc:sldMk cId="1504962266" sldId="2147482278"/>
            <ac:spMk id="34" creationId="{AA5F92B1-E9EF-01B4-452E-FD803F4F6AA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mptob.sharepoint.com/sites/AUFCTNTSTaskforce/Shared%20Documents/General/Working%20Files/20230921%20FCT%20Brand%20Equity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1030901\AppData\Local\Microsoft\Windows\INetCache\Content.Outlook\EVAG1VDK\20231003%20fct%20brand%20health%20trend%20by%206%20months%20l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imptob.sharepoint.com/sites/AUFCTNTSTaskforce/Shared%20Documents/General/Working%20Files/2.%20Australian%20Brand%20Funnel%20Snapshot%20July%20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'[20230921 FCT Brand Equity .xlsx]Sheet1'!$B$1</c:f>
              <c:strCache>
                <c:ptCount val="1"/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62000">
                  <a:schemeClr val="accent1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tainless-Light" panose="0200060303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'[20230921 FCT Brand Equity .xlsx]Sheet1'!$A$5:$A$28</c:f>
              <c:strCache>
                <c:ptCount val="3"/>
                <c:pt idx="0">
                  <c:v>Champion (net)</c:v>
                </c:pt>
                <c:pt idx="1">
                  <c:v>Port Royal (net)</c:v>
                </c:pt>
                <c:pt idx="2">
                  <c:v>Winfield (net)</c:v>
                </c:pt>
              </c:strCache>
              <c:extLst/>
            </c:strRef>
          </c:cat>
          <c:val>
            <c:numRef>
              <c:f>'[20230921 FCT Brand Equity .xlsx]Sheet1'!$B$5:$B$28</c:f>
              <c:numCache>
                <c:formatCode>0%;\-0%;0%</c:formatCode>
                <c:ptCount val="3"/>
                <c:pt idx="0">
                  <c:v>7.4403732395045205E-2</c:v>
                </c:pt>
                <c:pt idx="1">
                  <c:v>6.0781788046006403E-2</c:v>
                </c:pt>
                <c:pt idx="2">
                  <c:v>0.14018842123644101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11F-3843-9B36-4694F5F1C5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072746832"/>
        <c:axId val="906000751"/>
      </c:barChart>
      <c:catAx>
        <c:axId val="107274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ainless-Light" panose="02000603030000020003" pitchFamily="2" charset="0"/>
                <a:ea typeface="+mn-ea"/>
                <a:cs typeface="+mn-cs"/>
              </a:defRPr>
            </a:pPr>
            <a:endParaRPr lang="en-US"/>
          </a:p>
        </c:txPr>
        <c:crossAx val="906000751"/>
        <c:crosses val="autoZero"/>
        <c:auto val="1"/>
        <c:lblAlgn val="ctr"/>
        <c:lblOffset val="100"/>
        <c:noMultiLvlLbl val="0"/>
      </c:catAx>
      <c:valAx>
        <c:axId val="906000751"/>
        <c:scaling>
          <c:orientation val="minMax"/>
        </c:scaling>
        <c:delete val="1"/>
        <c:axPos val="l"/>
        <c:numFmt formatCode="0%;\-0%;0%" sourceLinked="1"/>
        <c:majorTickMark val="none"/>
        <c:minorTickMark val="none"/>
        <c:tickLblPos val="nextTo"/>
        <c:crossAx val="107274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53417971766595"/>
          <c:y val="0"/>
          <c:w val="0.67379887279803885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4"/>
                  </a:gs>
                  <a:gs pos="58000">
                    <a:schemeClr val="accent3"/>
                  </a:gs>
                </a:gsLst>
                <a:lin ang="5400000" scaled="1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FD-DE49-A20A-1737F838C11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bg1">
                      <a:lumMod val="95000"/>
                    </a:schemeClr>
                  </a:gs>
                  <a:gs pos="58000">
                    <a:schemeClr val="bg1">
                      <a:lumMod val="75000"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FD-DE49-A20A-1737F838C11E}"/>
              </c:ext>
            </c:extLst>
          </c:dPt>
          <c:cat>
            <c:strRef>
              <c:f>Sheet1!$A$2:$A$3</c:f>
              <c:strCache>
                <c:ptCount val="2"/>
                <c:pt idx="0">
                  <c:v>Share Value</c:v>
                </c:pt>
                <c:pt idx="1">
                  <c:v>Remainig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12.52</c:v>
                </c:pt>
                <c:pt idx="1">
                  <c:v>87.48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FD-DE49-A20A-1737F838C1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53417971766595"/>
          <c:y val="0"/>
          <c:w val="0.67379887279803885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8000">
                    <a:schemeClr val="accent1"/>
                  </a:gs>
                </a:gsLst>
                <a:lin ang="5400000" scaled="1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91-4646-9A67-9176259DE81E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bg1">
                      <a:lumMod val="95000"/>
                    </a:schemeClr>
                  </a:gs>
                  <a:gs pos="58000">
                    <a:schemeClr val="bg1">
                      <a:lumMod val="75000"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91-4646-9A67-9176259DE81E}"/>
              </c:ext>
            </c:extLst>
          </c:dPt>
          <c:cat>
            <c:strRef>
              <c:f>Sheet1!$A$2:$A$3</c:f>
              <c:strCache>
                <c:ptCount val="2"/>
                <c:pt idx="0">
                  <c:v>Share Value</c:v>
                </c:pt>
                <c:pt idx="1">
                  <c:v>Remainig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12.76</c:v>
                </c:pt>
                <c:pt idx="1">
                  <c:v>87.24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91-4646-9A67-9176259DE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78216008128568E-2"/>
          <c:y val="0.10796779669182137"/>
          <c:w val="0.90911554111748738"/>
          <c:h val="0.74087728793962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4"/>
                  </a:gs>
                  <a:gs pos="74000">
                    <a:schemeClr val="accent3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FE-194A-9700-7AD640F710CE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83000">
                    <a:schemeClr val="accent1"/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FE-194A-9700-7AD640F710C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3"/>
                        </a:solidFill>
                        <a:latin typeface="Stainless-Light" panose="02000603030000020003" pitchFamily="2" charset="0"/>
                        <a:ea typeface="+mn-ea"/>
                        <a:cs typeface="+mn-cs"/>
                      </a:defRPr>
                    </a:pPr>
                    <a:fld id="{487E6F27-CB9F-3D46-9F41-598CE55CBA42}" type="VALUE">
                      <a:rPr lang="en-US" sz="1200" b="0" smtClean="0"/>
                      <a:pPr>
                        <a:defRPr sz="1200">
                          <a:solidFill>
                            <a:schemeClr val="accent3"/>
                          </a:solidFill>
                        </a:defRPr>
                      </a:pPr>
                      <a:t>[VALUE]</a:t>
                    </a:fld>
                    <a:r>
                      <a:rPr lang="en-US" sz="1000" b="0" dirty="0" err="1"/>
                      <a:t>mn</a:t>
                    </a:r>
                    <a:endParaRPr lang="en-US" sz="1000" b="0" dirty="0"/>
                  </a:p>
                  <a:p>
                    <a:pPr>
                      <a:defRPr sz="1200">
                        <a:solidFill>
                          <a:schemeClr val="accent3"/>
                        </a:solidFill>
                      </a:defRPr>
                    </a:pPr>
                    <a:r>
                      <a:rPr lang="en-US" sz="1000" b="0" dirty="0"/>
                      <a:t>GBP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accent3"/>
                      </a:solidFill>
                      <a:latin typeface="Stainless-Light" panose="02000603030000020003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145412653662866"/>
                      <c:h val="0.265297919067852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7FE-194A-9700-7AD640F710CE}"/>
                </c:ext>
              </c:extLst>
            </c:dLbl>
            <c:dLbl>
              <c:idx val="1"/>
              <c:layout>
                <c:manualLayout>
                  <c:x val="-1.1106689547532073E-16"/>
                  <c:y val="4.812399742329893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1"/>
                        </a:solidFill>
                        <a:latin typeface="Stainless-Light" panose="02000603030000020003" pitchFamily="2" charset="0"/>
                        <a:ea typeface="+mn-ea"/>
                        <a:cs typeface="+mn-cs"/>
                      </a:defRPr>
                    </a:pPr>
                    <a:fld id="{DBDAEA5A-5E0C-F54C-BE92-4D7C75BC5C06}" type="VALUE">
                      <a:rPr lang="en-US" sz="1200" b="0" smtClean="0"/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sz="1000" b="0" dirty="0" err="1"/>
                      <a:t>mn</a:t>
                    </a:r>
                    <a:r>
                      <a:rPr lang="en-US" sz="1000" b="0" dirty="0"/>
                      <a:t> GBP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accent1"/>
                      </a:solidFill>
                      <a:latin typeface="Stainless-Light" panose="02000603030000020003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90935023922989"/>
                      <c:h val="0.290058087193866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7FE-194A-9700-7AD640F710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tainless-Light" panose="0200060303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FY22</c:v>
                </c:pt>
                <c:pt idx="1">
                  <c:v>FY23 Jul LE</c:v>
                </c:pt>
              </c:strCache>
            </c:strRef>
          </c:cat>
          <c:val>
            <c:numRef>
              <c:f>Sheet1!$B$2:$B$3</c:f>
              <c:numCache>
                <c:formatCode>_(* #,##0.0_);_(* \(#,##0.0\);_(* "-"??_);_(@_)</c:formatCode>
                <c:ptCount val="2"/>
                <c:pt idx="0">
                  <c:v>38.799999999999997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7FE-194A-9700-7AD640F710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overlap val="-47"/>
        <c:axId val="1896396143"/>
        <c:axId val="1896222271"/>
      </c:barChart>
      <c:catAx>
        <c:axId val="189639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Stainless-Light" panose="02000603030000020003" pitchFamily="2" charset="0"/>
                <a:ea typeface="+mn-ea"/>
                <a:cs typeface="+mn-cs"/>
              </a:defRPr>
            </a:pPr>
            <a:endParaRPr lang="en-US"/>
          </a:p>
        </c:txPr>
        <c:crossAx val="1896222271"/>
        <c:crosses val="autoZero"/>
        <c:auto val="1"/>
        <c:lblAlgn val="ctr"/>
        <c:lblOffset val="100"/>
        <c:noMultiLvlLbl val="0"/>
      </c:catAx>
      <c:valAx>
        <c:axId val="1896222271"/>
        <c:scaling>
          <c:orientation val="minMax"/>
          <c:max val="40"/>
          <c:min val="34"/>
        </c:scaling>
        <c:delete val="1"/>
        <c:axPos val="l"/>
        <c:majorGridlines>
          <c:spPr>
            <a:ln w="6350" cap="flat" cmpd="sng" algn="ctr">
              <a:noFill/>
              <a:prstDash val="sysDash"/>
              <a:round/>
            </a:ln>
            <a:effectLst/>
          </c:spPr>
        </c:majorGridlines>
        <c:numFmt formatCode="_(* #,##0.0_);_(* \(#,##0.0\);_(* &quot;-&quot;??_);_(@_)" sourceLinked="1"/>
        <c:majorTickMark val="none"/>
        <c:minorTickMark val="none"/>
        <c:tickLblPos val="nextTo"/>
        <c:crossAx val="1896396143"/>
        <c:crosses val="autoZero"/>
        <c:crossBetween val="between"/>
        <c:majorUnit val="1"/>
        <c:minorUnit val="0.5"/>
      </c:valAx>
      <c:spPr>
        <a:noFill/>
        <a:ln w="635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tainless-Light" panose="02000603030000020003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41207162018557E-2"/>
          <c:y val="4.7501385067453369E-2"/>
          <c:w val="0.89128805168420167"/>
          <c:h val="0.66111689034239807"/>
        </c:manualLayout>
      </c:layout>
      <c:lineChart>
        <c:grouping val="standard"/>
        <c:varyColors val="0"/>
        <c:ser>
          <c:idx val="0"/>
          <c:order val="0"/>
          <c:tx>
            <c:strRef>
              <c:f>champion!$A$4</c:f>
              <c:strCache>
                <c:ptCount val="1"/>
                <c:pt idx="0">
                  <c:v>Spon Aware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champion!$B$3:$G$3</c:f>
              <c:strCache>
                <c:ptCount val="6"/>
                <c:pt idx="0">
                  <c:v>July 20 - Dec 20</c:v>
                </c:pt>
                <c:pt idx="1">
                  <c:v>Jan 21- June 21</c:v>
                </c:pt>
                <c:pt idx="2">
                  <c:v>July 21 - Dec 21</c:v>
                </c:pt>
                <c:pt idx="3">
                  <c:v>Jan 22- June 22</c:v>
                </c:pt>
                <c:pt idx="4">
                  <c:v>July 22 - Dec 22</c:v>
                </c:pt>
                <c:pt idx="5">
                  <c:v>Jan 23 - June 23</c:v>
                </c:pt>
              </c:strCache>
            </c:strRef>
          </c:cat>
          <c:val>
            <c:numRef>
              <c:f>champion!$B$4:$G$4</c:f>
              <c:numCache>
                <c:formatCode>0.0%</c:formatCode>
                <c:ptCount val="6"/>
                <c:pt idx="0">
                  <c:v>0.26916367436659999</c:v>
                </c:pt>
                <c:pt idx="1">
                  <c:v>0.26074055188450002</c:v>
                </c:pt>
                <c:pt idx="2">
                  <c:v>0.2470691637139</c:v>
                </c:pt>
                <c:pt idx="3">
                  <c:v>0.23938081536889999</c:v>
                </c:pt>
                <c:pt idx="4">
                  <c:v>0.231204628169</c:v>
                </c:pt>
                <c:pt idx="5">
                  <c:v>0.25887363768939997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C4F-014B-B1CE-87B75680CE9F}"/>
            </c:ext>
          </c:extLst>
        </c:ser>
        <c:ser>
          <c:idx val="1"/>
          <c:order val="1"/>
          <c:tx>
            <c:strRef>
              <c:f>champion!$A$5</c:f>
              <c:strCache>
                <c:ptCount val="1"/>
                <c:pt idx="0">
                  <c:v>Prompt Aware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3.0626551725191097E-2"/>
                  <c:y val="-8.10648752760542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4F-014B-B1CE-87B75680C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accent2"/>
                    </a:solidFill>
                    <a:latin typeface="Stainless-Light" panose="0200060303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champion!$B$3:$G$3</c:f>
              <c:strCache>
                <c:ptCount val="6"/>
                <c:pt idx="0">
                  <c:v>July 20 - Dec 20</c:v>
                </c:pt>
                <c:pt idx="1">
                  <c:v>Jan 21- June 21</c:v>
                </c:pt>
                <c:pt idx="2">
                  <c:v>July 21 - Dec 21</c:v>
                </c:pt>
                <c:pt idx="3">
                  <c:v>Jan 22- June 22</c:v>
                </c:pt>
                <c:pt idx="4">
                  <c:v>July 22 - Dec 22</c:v>
                </c:pt>
                <c:pt idx="5">
                  <c:v>Jan 23 - June 23</c:v>
                </c:pt>
              </c:strCache>
            </c:strRef>
          </c:cat>
          <c:val>
            <c:numRef>
              <c:f>champion!$B$5:$G$5</c:f>
              <c:numCache>
                <c:formatCode>0.0%</c:formatCode>
                <c:ptCount val="6"/>
                <c:pt idx="0">
                  <c:v>0.58044442305069999</c:v>
                </c:pt>
                <c:pt idx="1">
                  <c:v>0.69280858596740003</c:v>
                </c:pt>
                <c:pt idx="2">
                  <c:v>0.65596227993629996</c:v>
                </c:pt>
                <c:pt idx="3">
                  <c:v>0.638792508014</c:v>
                </c:pt>
                <c:pt idx="4">
                  <c:v>0.58171462859190004</c:v>
                </c:pt>
                <c:pt idx="5">
                  <c:v>0.64193332563539995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AC4F-014B-B1CE-87B75680CE9F}"/>
            </c:ext>
          </c:extLst>
        </c:ser>
        <c:ser>
          <c:idx val="2"/>
          <c:order val="2"/>
          <c:tx>
            <c:strRef>
              <c:f>champion!$A$6</c:f>
              <c:strCache>
                <c:ptCount val="1"/>
                <c:pt idx="0">
                  <c:v>Consideration</c:v>
                </c:pt>
              </c:strCache>
            </c:strRef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3.0626551725191097E-2"/>
                  <c:y val="-2.1224503438536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4F-014B-B1CE-87B75680C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tainless-Light" panose="0200060303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champion!$B$3:$G$3</c:f>
              <c:strCache>
                <c:ptCount val="6"/>
                <c:pt idx="0">
                  <c:v>July 20 - Dec 20</c:v>
                </c:pt>
                <c:pt idx="1">
                  <c:v>Jan 21- June 21</c:v>
                </c:pt>
                <c:pt idx="2">
                  <c:v>July 21 - Dec 21</c:v>
                </c:pt>
                <c:pt idx="3">
                  <c:v>Jan 22- June 22</c:v>
                </c:pt>
                <c:pt idx="4">
                  <c:v>July 22 - Dec 22</c:v>
                </c:pt>
                <c:pt idx="5">
                  <c:v>Jan 23 - June 23</c:v>
                </c:pt>
              </c:strCache>
            </c:strRef>
          </c:cat>
          <c:val>
            <c:numRef>
              <c:f>champion!$B$6:$G$6</c:f>
              <c:numCache>
                <c:formatCode>0.0%</c:formatCode>
                <c:ptCount val="6"/>
                <c:pt idx="0">
                  <c:v>0.21540846656599999</c:v>
                </c:pt>
                <c:pt idx="1">
                  <c:v>0.26013991560709998</c:v>
                </c:pt>
                <c:pt idx="2">
                  <c:v>0.22874801632480002</c:v>
                </c:pt>
                <c:pt idx="3">
                  <c:v>0.23143934547619999</c:v>
                </c:pt>
                <c:pt idx="4">
                  <c:v>0.21303288943279999</c:v>
                </c:pt>
                <c:pt idx="5">
                  <c:v>0.24973069365639999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AC4F-014B-B1CE-87B75680CE9F}"/>
            </c:ext>
          </c:extLst>
        </c:ser>
        <c:ser>
          <c:idx val="3"/>
          <c:order val="3"/>
          <c:tx>
            <c:strRef>
              <c:f>champion!$A$7</c:f>
              <c:strCache>
                <c:ptCount val="1"/>
                <c:pt idx="0">
                  <c:v>Trial</c:v>
                </c:pt>
              </c:strCache>
            </c:strRef>
          </c:tx>
          <c:spPr>
            <a:ln w="127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3.2668321840203997E-2"/>
                  <c:y val="-4.2449006877073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C4F-014B-B1CE-87B75680C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7030A0"/>
                    </a:solidFill>
                    <a:latin typeface="Stainless-Light" panose="0200060303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champion!$B$3:$G$3</c:f>
              <c:strCache>
                <c:ptCount val="6"/>
                <c:pt idx="0">
                  <c:v>July 20 - Dec 20</c:v>
                </c:pt>
                <c:pt idx="1">
                  <c:v>Jan 21- June 21</c:v>
                </c:pt>
                <c:pt idx="2">
                  <c:v>July 21 - Dec 21</c:v>
                </c:pt>
                <c:pt idx="3">
                  <c:v>Jan 22- June 22</c:v>
                </c:pt>
                <c:pt idx="4">
                  <c:v>July 22 - Dec 22</c:v>
                </c:pt>
                <c:pt idx="5">
                  <c:v>Jan 23 - June 23</c:v>
                </c:pt>
              </c:strCache>
            </c:strRef>
          </c:cat>
          <c:val>
            <c:numRef>
              <c:f>champion!$B$7:$G$7</c:f>
              <c:numCache>
                <c:formatCode>0.0%</c:formatCode>
                <c:ptCount val="6"/>
                <c:pt idx="0">
                  <c:v>0.12654754068840002</c:v>
                </c:pt>
                <c:pt idx="1">
                  <c:v>0.14094650334479999</c:v>
                </c:pt>
                <c:pt idx="2">
                  <c:v>0.1259788175621</c:v>
                </c:pt>
                <c:pt idx="3">
                  <c:v>0.10611797846779999</c:v>
                </c:pt>
                <c:pt idx="4">
                  <c:v>0.1101178022195</c:v>
                </c:pt>
                <c:pt idx="5">
                  <c:v>0.1284151750609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C4F-014B-B1CE-87B75680CE9F}"/>
            </c:ext>
          </c:extLst>
        </c:ser>
        <c:ser>
          <c:idx val="4"/>
          <c:order val="4"/>
          <c:tx>
            <c:strRef>
              <c:f>champion!$A$8</c:f>
              <c:strCache>
                <c:ptCount val="1"/>
                <c:pt idx="0">
                  <c:v>Repertoire</c:v>
                </c:pt>
              </c:strCache>
            </c:strRef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3.67518620702294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C4F-014B-B1CE-87B75680C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accent1"/>
                    </a:solidFill>
                    <a:latin typeface="Stainless-Light" panose="0200060303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champion!$B$3:$G$3</c:f>
              <c:strCache>
                <c:ptCount val="6"/>
                <c:pt idx="0">
                  <c:v>July 20 - Dec 20</c:v>
                </c:pt>
                <c:pt idx="1">
                  <c:v>Jan 21- June 21</c:v>
                </c:pt>
                <c:pt idx="2">
                  <c:v>July 21 - Dec 21</c:v>
                </c:pt>
                <c:pt idx="3">
                  <c:v>Jan 22- June 22</c:v>
                </c:pt>
                <c:pt idx="4">
                  <c:v>July 22 - Dec 22</c:v>
                </c:pt>
                <c:pt idx="5">
                  <c:v>Jan 23 - June 23</c:v>
                </c:pt>
              </c:strCache>
            </c:strRef>
          </c:cat>
          <c:val>
            <c:numRef>
              <c:f>champion!$B$8:$G$8</c:f>
              <c:numCache>
                <c:formatCode>0.0%</c:formatCode>
                <c:ptCount val="6"/>
                <c:pt idx="0">
                  <c:v>9.1666214833200005E-2</c:v>
                </c:pt>
                <c:pt idx="1">
                  <c:v>0.1067315570623</c:v>
                </c:pt>
                <c:pt idx="2">
                  <c:v>6.9077256804980003E-2</c:v>
                </c:pt>
                <c:pt idx="3">
                  <c:v>7.3625086807279999E-2</c:v>
                </c:pt>
                <c:pt idx="4">
                  <c:v>6.9390171468139999E-2</c:v>
                </c:pt>
                <c:pt idx="5">
                  <c:v>9.1008201866169994E-2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AC4F-014B-B1CE-87B75680CE9F}"/>
            </c:ext>
          </c:extLst>
        </c:ser>
        <c:ser>
          <c:idx val="5"/>
          <c:order val="5"/>
          <c:tx>
            <c:strRef>
              <c:f>champion!$A$9</c:f>
              <c:strCache>
                <c:ptCount val="1"/>
                <c:pt idx="0">
                  <c:v>Main brand </c:v>
                </c:pt>
              </c:strCache>
            </c:strRef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3.4710091955216744E-2"/>
                  <c:y val="4.2449006877073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C4F-014B-B1CE-87B75680C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accent6"/>
                    </a:solidFill>
                    <a:latin typeface="Stainless-Light" panose="02000603030000020003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champion!$B$3:$G$3</c:f>
              <c:strCache>
                <c:ptCount val="6"/>
                <c:pt idx="0">
                  <c:v>July 20 - Dec 20</c:v>
                </c:pt>
                <c:pt idx="1">
                  <c:v>Jan 21- June 21</c:v>
                </c:pt>
                <c:pt idx="2">
                  <c:v>July 21 - Dec 21</c:v>
                </c:pt>
                <c:pt idx="3">
                  <c:v>Jan 22- June 22</c:v>
                </c:pt>
                <c:pt idx="4">
                  <c:v>July 22 - Dec 22</c:v>
                </c:pt>
                <c:pt idx="5">
                  <c:v>Jan 23 - June 23</c:v>
                </c:pt>
              </c:strCache>
            </c:strRef>
          </c:cat>
          <c:val>
            <c:numRef>
              <c:f>champion!$B$9:$G$9</c:f>
              <c:numCache>
                <c:formatCode>0.0%</c:formatCode>
                <c:ptCount val="6"/>
                <c:pt idx="0">
                  <c:v>7.7845737476199994E-2</c:v>
                </c:pt>
                <c:pt idx="1">
                  <c:v>7.7393283416820002E-2</c:v>
                </c:pt>
                <c:pt idx="2">
                  <c:v>5.7569424886090001E-2</c:v>
                </c:pt>
                <c:pt idx="3">
                  <c:v>4.7575195853719998E-2</c:v>
                </c:pt>
                <c:pt idx="4">
                  <c:v>5.0934050583020002E-2</c:v>
                </c:pt>
                <c:pt idx="5">
                  <c:v>6.7019365664760008E-2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A-AC4F-014B-B1CE-87B75680C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77750560"/>
        <c:axId val="966673664"/>
      </c:lineChart>
      <c:catAx>
        <c:axId val="137775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ainless-Light" panose="02000603030000020003" pitchFamily="2" charset="0"/>
                <a:ea typeface="+mn-ea"/>
                <a:cs typeface="+mn-cs"/>
              </a:defRPr>
            </a:pPr>
            <a:endParaRPr lang="en-US"/>
          </a:p>
        </c:txPr>
        <c:crossAx val="966673664"/>
        <c:crosses val="autoZero"/>
        <c:auto val="1"/>
        <c:lblAlgn val="ctr"/>
        <c:lblOffset val="100"/>
        <c:noMultiLvlLbl val="0"/>
      </c:catAx>
      <c:valAx>
        <c:axId val="966673664"/>
        <c:scaling>
          <c:orientation val="minMax"/>
          <c:max val="0.7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solidFill>
              <a:sysClr val="window" lastClr="FFFFFF">
                <a:lumMod val="8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ainless-Light" panose="02000603030000020003" pitchFamily="2" charset="0"/>
                <a:ea typeface="+mn-ea"/>
                <a:cs typeface="+mn-cs"/>
              </a:defRPr>
            </a:pPr>
            <a:endParaRPr lang="en-US"/>
          </a:p>
        </c:txPr>
        <c:crossAx val="1377750560"/>
        <c:crosses val="autoZero"/>
        <c:crossBetween val="between"/>
        <c:minorUnit val="0.0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5626925514E-2"/>
          <c:y val="0.8294051289764609"/>
          <c:w val="0.89999988746148973"/>
          <c:h val="0.106921360707929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tainless-Light" panose="0200060303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950307452327128E-2"/>
          <c:y val="7.1096390827598638E-2"/>
          <c:w val="0.86918974164075202"/>
          <c:h val="0.67599590749369687"/>
        </c:manualLayout>
      </c:layout>
      <c:barChart>
        <c:barDir val="col"/>
        <c:grouping val="clustered"/>
        <c:varyColors val="0"/>
        <c:ser>
          <c:idx val="4"/>
          <c:order val="4"/>
          <c:tx>
            <c:strRef>
              <c:f>'[2. Australian Brand Funnel Snapshot July 2023.xlsx]FCT Brand Funnel Metrics'!$F$46</c:f>
              <c:strCache>
                <c:ptCount val="1"/>
                <c:pt idx="0">
                  <c:v>Champion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6000">
                  <a:schemeClr val="accent1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'[2. Australian Brand Funnel Snapshot July 2023.xlsx]FCT Brand Funnel Metrics'!$A$47:$A$50</c:f>
              <c:strCache>
                <c:ptCount val="4"/>
                <c:pt idx="0">
                  <c:v>P&gt;C</c:v>
                </c:pt>
                <c:pt idx="1">
                  <c:v>C&gt;T</c:v>
                </c:pt>
                <c:pt idx="2">
                  <c:v>T&gt;R</c:v>
                </c:pt>
                <c:pt idx="3">
                  <c:v>R&gt;M</c:v>
                </c:pt>
              </c:strCache>
            </c:strRef>
          </c:cat>
          <c:val>
            <c:numRef>
              <c:f>'[2. Australian Brand Funnel Snapshot July 2023.xlsx]FCT Brand Funnel Metrics'!$F$47:$F$50</c:f>
              <c:numCache>
                <c:formatCode>0.0%</c:formatCode>
                <c:ptCount val="4"/>
                <c:pt idx="0">
                  <c:v>0.3817486552162348</c:v>
                </c:pt>
                <c:pt idx="1">
                  <c:v>0.50918551332950812</c:v>
                </c:pt>
                <c:pt idx="2">
                  <c:v>0.67867734449023698</c:v>
                </c:pt>
                <c:pt idx="3">
                  <c:v>0.73198355790426328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5F-FD4D-A384-9F2039512A7A}"/>
            </c:ext>
          </c:extLst>
        </c:ser>
        <c:ser>
          <c:idx val="7"/>
          <c:order val="7"/>
          <c:tx>
            <c:strRef>
              <c:f>'[2. Australian Brand Funnel Snapshot July 2023.xlsx]FCT Brand Funnel Metrics'!$I$46</c:f>
              <c:strCache>
                <c:ptCount val="1"/>
                <c:pt idx="0">
                  <c:v>Winfield FCT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56000">
                  <a:schemeClr val="accent3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'[2. Australian Brand Funnel Snapshot July 2023.xlsx]FCT Brand Funnel Metrics'!$A$47:$A$50</c:f>
              <c:strCache>
                <c:ptCount val="4"/>
                <c:pt idx="0">
                  <c:v>P&gt;C</c:v>
                </c:pt>
                <c:pt idx="1">
                  <c:v>C&gt;T</c:v>
                </c:pt>
                <c:pt idx="2">
                  <c:v>T&gt;R</c:v>
                </c:pt>
                <c:pt idx="3">
                  <c:v>R&gt;M</c:v>
                </c:pt>
              </c:strCache>
            </c:strRef>
          </c:cat>
          <c:val>
            <c:numRef>
              <c:f>'[2. Australian Brand Funnel Snapshot July 2023.xlsx]FCT Brand Funnel Metrics'!$I$47:$I$50</c:f>
              <c:numCache>
                <c:formatCode>0.0%</c:formatCode>
                <c:ptCount val="4"/>
                <c:pt idx="0">
                  <c:v>0.4585775798608917</c:v>
                </c:pt>
                <c:pt idx="1">
                  <c:v>0.60462145345995755</c:v>
                </c:pt>
                <c:pt idx="2">
                  <c:v>0.70960546558749416</c:v>
                </c:pt>
                <c:pt idx="3">
                  <c:v>0.8305240418206784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5F-FD4D-A384-9F2039512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3"/>
        <c:overlap val="-27"/>
        <c:axId val="1540144127"/>
        <c:axId val="9059873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'[2. Australian Brand Funnel Snapshot July 2023.xlsx]FCT Brand Funnel Metrics'!$B$46</c15:sqref>
                        </c15:formulaRef>
                      </c:ext>
                    </c:extLst>
                    <c:strCache>
                      <c:ptCount val="1"/>
                      <c:pt idx="0">
                        <c:v>Bank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'[2. Australian Brand Funnel Snapshot July 2023.xlsx]FCT Brand Funnel Metrics'!$B$47:$B$50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0.26296941323947909</c:v>
                      </c:pt>
                      <c:pt idx="1">
                        <c:v>0.25147469914743781</c:v>
                      </c:pt>
                      <c:pt idx="2">
                        <c:v>0.5386616321614186</c:v>
                      </c:pt>
                      <c:pt idx="3">
                        <c:v>0.62108667900714054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C15F-FD4D-A384-9F2039512A7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Metrics'!$C$46</c15:sqref>
                        </c15:formulaRef>
                      </c:ext>
                    </c:extLst>
                    <c:strCache>
                      <c:ptCount val="1"/>
                      <c:pt idx="0">
                        <c:v>Dr Pat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Metrics'!$C$47:$C$50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0.22992365689829602</c:v>
                      </c:pt>
                      <c:pt idx="1">
                        <c:v>0.29785814095317514</c:v>
                      </c:pt>
                      <c:pt idx="2">
                        <c:v>0.45961751185144872</c:v>
                      </c:pt>
                      <c:pt idx="3">
                        <c:v>0.74747171825384584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15F-FD4D-A384-9F2039512A7A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Metrics'!$D$46</c15:sqref>
                        </c15:formulaRef>
                      </c:ext>
                    </c:extLst>
                    <c:strCache>
                      <c:ptCount val="1"/>
                      <c:pt idx="0">
                        <c:v>Golden Virginia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Metrics'!$D$47:$D$50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0.39596017285762858</c:v>
                      </c:pt>
                      <c:pt idx="1">
                        <c:v>0.48426006581492326</c:v>
                      </c:pt>
                      <c:pt idx="2">
                        <c:v>0.52822649141700451</c:v>
                      </c:pt>
                      <c:pt idx="3">
                        <c:v>0.64486201856109227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15F-FD4D-A384-9F2039512A7A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Metrics'!$E$46</c15:sqref>
                        </c15:formulaRef>
                      </c:ext>
                    </c:extLst>
                    <c:strCache>
                      <c:ptCount val="1"/>
                      <c:pt idx="0">
                        <c:v>Port Royal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Metrics'!$E$47:$E$50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0.38516881517417167</c:v>
                      </c:pt>
                      <c:pt idx="1">
                        <c:v>0.45686179792131498</c:v>
                      </c:pt>
                      <c:pt idx="2">
                        <c:v>0.54540844470382632</c:v>
                      </c:pt>
                      <c:pt idx="3">
                        <c:v>0.67886360846388816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15F-FD4D-A384-9F2039512A7A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Metrics'!$G$46</c15:sqref>
                        </c15:formulaRef>
                      </c:ext>
                    </c:extLst>
                    <c:strCache>
                      <c:ptCount val="1"/>
                      <c:pt idx="0">
                        <c:v>Drum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Metrics'!$G$47:$G$50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0.2581459944682245</c:v>
                      </c:pt>
                      <c:pt idx="1">
                        <c:v>0.51372200952494262</c:v>
                      </c:pt>
                      <c:pt idx="2">
                        <c:v>0.71213761200742876</c:v>
                      </c:pt>
                      <c:pt idx="3">
                        <c:v>0.78045243236902584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15F-FD4D-A384-9F2039512A7A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Metrics'!$H$46</c15:sqref>
                        </c15:formulaRef>
                      </c:ext>
                    </c:extLst>
                    <c:strCache>
                      <c:ptCount val="1"/>
                      <c:pt idx="0">
                        <c:v>White Ox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Metrics'!$H$47:$H$50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0.21798027117525282</c:v>
                      </c:pt>
                      <c:pt idx="1">
                        <c:v>0.62441400625512133</c:v>
                      </c:pt>
                      <c:pt idx="2">
                        <c:v>0.67798953669843387</c:v>
                      </c:pt>
                      <c:pt idx="3">
                        <c:v>0.68330407856304021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15F-FD4D-A384-9F2039512A7A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Metrics'!$J$46</c15:sqref>
                        </c15:formulaRef>
                      </c:ext>
                    </c:extLst>
                    <c:strCache>
                      <c:ptCount val="1"/>
                      <c:pt idx="0">
                        <c:v>Bond Street FCT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Metrics'!$J$47:$J$50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0.33334588950989691</c:v>
                      </c:pt>
                      <c:pt idx="1">
                        <c:v>0.52468838454437561</c:v>
                      </c:pt>
                      <c:pt idx="2">
                        <c:v>0.57116307861381244</c:v>
                      </c:pt>
                      <c:pt idx="3">
                        <c:v>0.66359242739647362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15F-FD4D-A384-9F2039512A7A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Metrics'!$K$46</c15:sqref>
                        </c15:formulaRef>
                      </c:ext>
                    </c:extLst>
                    <c:strCache>
                      <c:ptCount val="1"/>
                      <c:pt idx="0">
                        <c:v>Capstan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Metrics'!$K$47:$K$50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0.42237612441815914</c:v>
                      </c:pt>
                      <c:pt idx="1">
                        <c:v>0.68480443329005602</c:v>
                      </c:pt>
                      <c:pt idx="2">
                        <c:v>0.6872905593034756</c:v>
                      </c:pt>
                      <c:pt idx="3">
                        <c:v>0.75554691871329382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15F-FD4D-A384-9F2039512A7A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Metrics'!$L$46</c15:sqref>
                        </c15:formulaRef>
                      </c:ext>
                    </c:extLst>
                    <c:strCache>
                      <c:ptCount val="1"/>
                      <c:pt idx="0">
                        <c:v>Choice FCT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Metrics'!$L$47:$L$50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0.39692419490389541</c:v>
                      </c:pt>
                      <c:pt idx="1">
                        <c:v>0.62855878887321714</c:v>
                      </c:pt>
                      <c:pt idx="2">
                        <c:v>0.64251251547846977</c:v>
                      </c:pt>
                      <c:pt idx="3">
                        <c:v>0.69443565941118557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15F-FD4D-A384-9F2039512A7A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Metrics'!$M$46</c15:sqref>
                        </c15:formulaRef>
                      </c:ext>
                    </c:extLst>
                    <c:strCache>
                      <c:ptCount val="1"/>
                      <c:pt idx="0">
                        <c:v>Craftsman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Metrics'!$M$47:$M$50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0.34605981860324009</c:v>
                      </c:pt>
                      <c:pt idx="1">
                        <c:v>0.57092209127740468</c:v>
                      </c:pt>
                      <c:pt idx="2">
                        <c:v>0.62345196881362575</c:v>
                      </c:pt>
                      <c:pt idx="3">
                        <c:v>0.53469492109591066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15F-FD4D-A384-9F2039512A7A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Metrics'!$N$46</c15:sqref>
                        </c15:formulaRef>
                      </c:ext>
                    </c:extLst>
                    <c:strCache>
                      <c:ptCount val="1"/>
                      <c:pt idx="0">
                        <c:v>Holiday Lasting FCT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Metrics'!$N$47:$N$50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0.24686984367862139</c:v>
                      </c:pt>
                      <c:pt idx="1">
                        <c:v>0.51804141046782082</c:v>
                      </c:pt>
                      <c:pt idx="2">
                        <c:v>0.66706374922739342</c:v>
                      </c:pt>
                      <c:pt idx="3">
                        <c:v>0.79529054930861787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C15F-FD4D-A384-9F2039512A7A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Metrics'!$O$46</c15:sqref>
                        </c15:formulaRef>
                      </c:ext>
                    </c:extLst>
                    <c:strCache>
                      <c:ptCount val="1"/>
                      <c:pt idx="0">
                        <c:v>Horizon FCT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Metrics'!$O$47:$O$50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0.28153721228159734</c:v>
                      </c:pt>
                      <c:pt idx="1">
                        <c:v>0.37782805354959748</c:v>
                      </c:pt>
                      <c:pt idx="2">
                        <c:v>0.66667137843363733</c:v>
                      </c:pt>
                      <c:pt idx="3">
                        <c:v>0.69860646701459106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C15F-FD4D-A384-9F2039512A7A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Metrics'!$P$46</c15:sqref>
                        </c15:formulaRef>
                      </c:ext>
                    </c:extLst>
                    <c:strCache>
                      <c:ptCount val="1"/>
                      <c:pt idx="0">
                        <c:v>JPS FCT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Metrics'!$P$47:$P$50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0.4638328670055385</c:v>
                      </c:pt>
                      <c:pt idx="1">
                        <c:v>0.72909317868974821</c:v>
                      </c:pt>
                      <c:pt idx="2">
                        <c:v>0.75115649089898884</c:v>
                      </c:pt>
                      <c:pt idx="3">
                        <c:v>0.85268553889176901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C15F-FD4D-A384-9F2039512A7A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Metrics'!$Q$46</c15:sqref>
                        </c15:formulaRef>
                      </c:ext>
                    </c:extLst>
                    <c:strCache>
                      <c:ptCount val="1"/>
                      <c:pt idx="0">
                        <c:v>Longbeach FCT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Metrics'!$Q$47:$Q$50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0.28935656989673414</c:v>
                      </c:pt>
                      <c:pt idx="1">
                        <c:v>0.47441988387943346</c:v>
                      </c:pt>
                      <c:pt idx="2">
                        <c:v>0.61787467238582339</c:v>
                      </c:pt>
                      <c:pt idx="3">
                        <c:v>0.72332473539905573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C15F-FD4D-A384-9F2039512A7A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Metrics'!$R$46</c15:sqref>
                        </c15:formulaRef>
                      </c:ext>
                    </c:extLst>
                    <c:strCache>
                      <c:ptCount val="1"/>
                      <c:pt idx="0">
                        <c:v>Parker &amp; Simpson FCT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Metrics'!$R$47:$R$50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0.38078435007262423</c:v>
                      </c:pt>
                      <c:pt idx="1">
                        <c:v>0.57705262400396551</c:v>
                      </c:pt>
                      <c:pt idx="2">
                        <c:v>0.58216767237010369</c:v>
                      </c:pt>
                      <c:pt idx="3">
                        <c:v>0.69908784181550288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C15F-FD4D-A384-9F2039512A7A}"/>
                  </c:ext>
                </c:extLst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Metrics'!$S$46</c15:sqref>
                        </c15:formulaRef>
                      </c:ext>
                    </c:extLst>
                    <c:strCache>
                      <c:ptCount val="1"/>
                      <c:pt idx="0">
                        <c:v>Marlboro Crafted FCT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Metrics'!$S$47:$S$50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0.32872865001601098</c:v>
                      </c:pt>
                      <c:pt idx="1">
                        <c:v>0.45918153761268893</c:v>
                      </c:pt>
                      <c:pt idx="2">
                        <c:v>0.79295207803195633</c:v>
                      </c:pt>
                      <c:pt idx="3">
                        <c:v>0.74216820300634501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C15F-FD4D-A384-9F2039512A7A}"/>
                  </c:ext>
                </c:extLst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Metrics'!$T$46</c15:sqref>
                        </c15:formulaRef>
                      </c:ext>
                    </c:extLst>
                    <c:strCache>
                      <c:ptCount val="1"/>
                      <c:pt idx="0">
                        <c:v>Riverstone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Metrics'!$T$47:$T$50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0.47073203137402769</c:v>
                      </c:pt>
                      <c:pt idx="1">
                        <c:v>0.75080885910578055</c:v>
                      </c:pt>
                      <c:pt idx="2">
                        <c:v>0.75805987677204223</c:v>
                      </c:pt>
                      <c:pt idx="3">
                        <c:v>0.78511405306242343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C15F-FD4D-A384-9F2039512A7A}"/>
                  </c:ext>
                </c:extLst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Metrics'!$U$46</c15:sqref>
                        </c15:formulaRef>
                      </c:ext>
                    </c:extLst>
                    <c:strCache>
                      <c:ptCount val="1"/>
                      <c:pt idx="0">
                        <c:v>Rothmans FCT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Metrics'!$A$47:$A$50</c15:sqref>
                        </c15:formulaRef>
                      </c:ext>
                    </c:extLst>
                    <c:strCache>
                      <c:ptCount val="4"/>
                      <c:pt idx="0">
                        <c:v>P&gt;C</c:v>
                      </c:pt>
                      <c:pt idx="1">
                        <c:v>C&gt;T</c:v>
                      </c:pt>
                      <c:pt idx="2">
                        <c:v>T&gt;R</c:v>
                      </c:pt>
                      <c:pt idx="3">
                        <c:v>R&gt;M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'[2. Australian Brand Funnel Snapshot July 2023.xlsx]FCT Brand Funnel Metrics'!$U$47:$U$50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0">
                        <c:v>0.37479052377438687</c:v>
                      </c:pt>
                      <c:pt idx="1">
                        <c:v>0.5849680317186986</c:v>
                      </c:pt>
                      <c:pt idx="2">
                        <c:v>0.67004679937659106</c:v>
                      </c:pt>
                      <c:pt idx="3">
                        <c:v>0.82989813465231177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C15F-FD4D-A384-9F2039512A7A}"/>
                  </c:ext>
                </c:extLst>
              </c15:ser>
            </c15:filteredBarSeries>
          </c:ext>
        </c:extLst>
      </c:barChart>
      <c:catAx>
        <c:axId val="1540144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ainless-Light" panose="02000603030000020003" pitchFamily="2" charset="0"/>
                <a:ea typeface="+mn-ea"/>
                <a:cs typeface="+mn-cs"/>
              </a:defRPr>
            </a:pPr>
            <a:endParaRPr lang="en-US"/>
          </a:p>
        </c:txPr>
        <c:crossAx val="905987311"/>
        <c:crosses val="autoZero"/>
        <c:auto val="1"/>
        <c:lblAlgn val="ctr"/>
        <c:lblOffset val="100"/>
        <c:noMultiLvlLbl val="0"/>
      </c:catAx>
      <c:valAx>
        <c:axId val="905987311"/>
        <c:scaling>
          <c:orientation val="minMax"/>
          <c:max val="0.9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ainless-Light" panose="02000603030000020003" pitchFamily="2" charset="0"/>
                <a:ea typeface="+mn-ea"/>
                <a:cs typeface="+mn-cs"/>
              </a:defRPr>
            </a:pPr>
            <a:endParaRPr lang="en-US"/>
          </a:p>
        </c:txPr>
        <c:crossAx val="1540144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1385636987306"/>
          <c:y val="0.86267131036777855"/>
          <c:w val="0.34941797909192923"/>
          <c:h val="9.34558749436368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tainless-Light" panose="02000603030000020003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7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7819755546890413E-3"/>
          <c:y val="0.18856606443972676"/>
          <c:w val="0.99021802444531093"/>
          <c:h val="0.8114339945284999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1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A54C-994D-8A76-094E32D40AB1}"/>
              </c:ext>
            </c:extLst>
          </c:dPt>
          <c:dPt>
            <c:idx val="1"/>
            <c:bubble3D val="0"/>
            <c:explosion val="16"/>
            <c:spPr>
              <a:solidFill>
                <a:srgbClr val="E61E4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54C-994D-8A76-094E32D40AB1}"/>
              </c:ext>
            </c:extLst>
          </c:dPt>
          <c:dPt>
            <c:idx val="2"/>
            <c:bubble3D val="0"/>
            <c:spPr>
              <a:gradFill>
                <a:gsLst>
                  <a:gs pos="34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54C-994D-8A76-094E32D40AB1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23</c:v>
                </c:pt>
                <c:pt idx="1">
                  <c:v>8</c:v>
                </c:pt>
                <c:pt idx="2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4C-994D-8A76-094E32D40A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EB03B-6230-4F8B-B9AB-23E088C44E6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B05DF-2A1C-41C4-8753-1F75EFF54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49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B05DF-2A1C-41C4-8753-1F75EFF545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61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B8E66-96EB-7F30-06A3-99C9BA404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0BF002-2E27-5D42-BBD0-D695C60BAC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0009D-F0D8-5F1B-422C-D91B14ADC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08754-9553-0638-5468-0F2FDD2FC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B05DF-2A1C-41C4-8753-1F75EFF545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33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790B5-14D1-7A30-8570-8067940A5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C8858-5E52-B390-73FD-C6E21D232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23D0F2-63D0-E7D4-5EBA-02015B917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7B906-C355-33A5-BE5E-B6890DA55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85A8A-9A41-4B0A-BEAF-36E111C87D2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20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26E22-7224-CE4A-61CD-55360A291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1CE52D-547C-C867-9762-92A24C3E2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1419E3-6BD2-735A-3AF2-69F22A2B5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5CC97-B410-9561-6C74-55168425E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85A8A-9A41-4B0A-BEAF-36E111C87D2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6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D1DA7-B4B4-5825-989B-1B4419AA8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ED564-623E-2EA7-E97E-4708D750B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7EE0D-4E0D-77BF-AAC6-2BCD971A3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D1C85-042E-FF07-BF89-41C912299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B05DF-2A1C-41C4-8753-1F75EFF545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81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907C2-C962-B8D4-290B-2B6FC01B5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B3A066-9A18-3DDC-D3E6-7347A083B8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6F1206-5D8E-112D-F1C0-CDD69DEAB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FE0BF-0245-C21B-2DC5-D96A2B363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85A8A-9A41-4B0A-BEAF-36E111C87D2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39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80B8C-7A3A-18FF-FED3-07F0DE441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4B4A67-319A-8CDB-8054-3B27198BC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BF977-D17F-3A09-0DAA-D99CAF413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D71F1-9946-C1A9-1AA4-6600ACD9E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85A8A-9A41-4B0A-BEAF-36E111C87D2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99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87E93-840F-5D76-7208-6DB61A9DE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0419C-DB65-07DB-E53E-42E848AC1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C49FCB-0A19-565A-FF0C-45F1F2AA3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8957F-057D-D3BF-2935-D4C1875078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B05DF-2A1C-41C4-8753-1F75EFF545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65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7FA9B-0B23-B446-7BF0-18942BE97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2B799-36F8-2990-7480-933253709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70B07-1EBE-ABD5-8F16-5FFB00480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C254-E22B-81AD-97B6-FBC5B73CD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85A8A-9A41-4B0A-BEAF-36E111C87D2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038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9905E-C1D5-1F8E-4C38-426D500C9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660DB-A59B-3E16-6C21-34CEAF818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AF6E4-1477-FD05-11FA-0648893274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885FC-FE10-579B-8D60-D1BF8530F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85A8A-9A41-4B0A-BEAF-36E111C87D2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4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C922E-B68B-7E72-B17D-3BC8F2490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BCC491-540D-956C-0301-02A10FA5F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9286CE-00F4-2218-FB0E-8E0B539A7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D8675-027F-35F2-D921-A17653731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85A8A-9A41-4B0A-BEAF-36E111C87D2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14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9B86B-DAA9-9E36-A07C-19032C532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B2D2E-08F2-C183-A90D-9805D9EE6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C39B0-2B55-917F-3DC1-E3B43166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6B2B9-1400-F449-8936-5017377F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4B67F-1F9A-6206-E79F-951E039B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546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14550-D74F-905F-3A6F-C3ECC872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6991D-07FC-D007-C2BC-3A6E4D753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46127-AF49-3283-773F-01493C464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28F51-9F86-56A6-BC11-637E8BD2F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F3041-F19E-E7F8-EA9D-5AC119D2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41319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5B65963-C639-47B8-9B91-C8B6792668D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552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5B65963-C639-47B8-9B91-C8B6792668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846F2D3-54B7-4F0F-8437-F70153775E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114000"/>
              </a:lnSpc>
            </a:pPr>
            <a:endParaRPr lang="en-GB" sz="2667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i="0"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70986" y="1805287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55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415" indent="-23706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93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70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902105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0" i="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886144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A copy">
    <p:bg>
      <p:bgPr>
        <a:solidFill>
          <a:srgbClr val="EE7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-45032" y="1"/>
            <a:ext cx="12282064" cy="6858000"/>
          </a:xfrm>
          <a:prstGeom prst="rect">
            <a:avLst/>
          </a:prstGeom>
          <a:noFill/>
          <a:ln w="12700">
            <a:miter lim="400000"/>
          </a:ln>
        </p:spPr>
        <p:txBody>
          <a:bodyPr lIns="22860" tIns="22860" rIns="22860" bIns="22860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4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485"/>
          </a:p>
        </p:txBody>
      </p:sp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45914" y="6017395"/>
            <a:ext cx="96565" cy="1038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>
              <a:defRPr sz="675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92075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F118D-EFF2-6B5A-E5B1-61F365067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745EF-2809-4A65-5284-D88DB92D1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F40AE-D059-DD8A-0D52-75B216F6C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5A799-2520-2D7D-E93E-84AFA64C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A199C-4AE9-2573-930B-99B297D8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70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5" y="1805286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Aft>
                <a:spcPts val="0"/>
              </a:spcAft>
              <a:defRPr sz="2400"/>
            </a:lvl1pPr>
            <a:lvl2pPr marL="478355" indent="-239178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415" indent="-237061">
              <a:lnSpc>
                <a:spcPct val="114000"/>
              </a:lnSpc>
              <a:spcAft>
                <a:spcPts val="0"/>
              </a:spcAft>
              <a:defRPr sz="2400"/>
            </a:lvl3pPr>
            <a:lvl4pPr marL="954593" indent="-239178">
              <a:lnSpc>
                <a:spcPct val="114000"/>
              </a:lnSpc>
              <a:spcAft>
                <a:spcPts val="0"/>
              </a:spcAft>
              <a:defRPr sz="2400"/>
            </a:lvl4pPr>
            <a:lvl5pPr marL="1193770" indent="-239178">
              <a:lnSpc>
                <a:spcPct val="114000"/>
              </a:lnSpc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Australasia 11th Oct 2023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3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7140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359DC-6DF3-BFC0-6803-BF05F1F5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79637D8-481F-4AD7-6250-53B57D6297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6000" y="6471028"/>
            <a:ext cx="10440000" cy="197536"/>
          </a:xfrm>
        </p:spPr>
        <p:txBody>
          <a:bodyPr anchor="ctr">
            <a:normAutofit/>
          </a:bodyPr>
          <a:lstStyle>
            <a:lvl1pPr marL="0" indent="0">
              <a:buNone/>
              <a:defRPr sz="700">
                <a:solidFill>
                  <a:srgbClr val="4B3C3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2049A-AF75-D8E5-C96B-87CED6A94D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513" y="1027113"/>
            <a:ext cx="10644187" cy="49847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3" name="Bild 1">
            <a:extLst>
              <a:ext uri="{FF2B5EF4-FFF2-40B4-BE49-F238E27FC236}">
                <a16:creationId xmlns:a16="http://schemas.microsoft.com/office/drawing/2014/main" id="{8581E289-EAE7-897B-99AF-272B53EC6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804" y="372199"/>
            <a:ext cx="1456933" cy="51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687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985" y="1892829"/>
            <a:ext cx="10850033" cy="1392155"/>
          </a:xfrm>
        </p:spPr>
        <p:txBody>
          <a:bodyPr/>
          <a:lstStyle>
            <a:lvl1pPr>
              <a:lnSpc>
                <a:spcPct val="100000"/>
              </a:lnSpc>
              <a:defRPr sz="4667" b="1" cap="none" baseline="0"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70985" y="3378988"/>
            <a:ext cx="10850035" cy="2752177"/>
          </a:xfrm>
        </p:spPr>
        <p:txBody>
          <a:bodyPr anchor="t"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tabLst>
                <a:tab pos="1073097" algn="l"/>
              </a:tabLst>
              <a:defRPr sz="2133" cap="none" baseline="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1918136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478368" y="478072"/>
            <a:ext cx="11235267" cy="43910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0985" y="5133180"/>
            <a:ext cx="10850032" cy="408057"/>
          </a:xfrm>
        </p:spPr>
        <p:txBody>
          <a:bodyPr/>
          <a:lstStyle>
            <a:lvl1pPr algn="l">
              <a:defRPr sz="2933" cap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70983" y="5516828"/>
            <a:ext cx="8689380" cy="504461"/>
          </a:xfrm>
        </p:spPr>
        <p:txBody>
          <a:bodyPr/>
          <a:lstStyle>
            <a:lvl1pPr marL="0" indent="0" algn="l">
              <a:buNone/>
              <a:defRPr sz="2933" b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Subline</a:t>
            </a:r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211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5" y="6187732"/>
            <a:ext cx="8689379" cy="323521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GB" noProof="0"/>
              <a:t>Name Surname | Location | Date</a:t>
            </a:r>
          </a:p>
        </p:txBody>
      </p:sp>
      <p:pic>
        <p:nvPicPr>
          <p:cNvPr id="8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211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354619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6" y="1805287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43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397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69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41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193373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6" y="1805287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43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397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69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41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416064944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9" y="1604435"/>
            <a:ext cx="11235265" cy="4751917"/>
          </a:xfrm>
          <a:noFill/>
        </p:spPr>
        <p:txBody>
          <a:bodyPr lIns="144000" tIns="180000" rIns="144000" bIns="180000"/>
          <a:lstStyle>
            <a:lvl1pPr marL="361934" indent="-361934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accent1"/>
                </a:solidFill>
              </a:defRPr>
            </a:lvl1pPr>
            <a:lvl2pPr marL="598988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963036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195857" indent="-232822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428679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956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112901026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9" y="1604435"/>
            <a:ext cx="11235265" cy="4751917"/>
          </a:xfrm>
          <a:solidFill>
            <a:srgbClr val="F1EDE9"/>
          </a:solidFill>
        </p:spPr>
        <p:txBody>
          <a:bodyPr lIns="144000" tIns="180000" rIns="144000" bIns="180000"/>
          <a:lstStyle>
            <a:lvl1pPr marL="361934" indent="-361934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accent1"/>
                </a:solidFill>
              </a:defRPr>
            </a:lvl1pPr>
            <a:lvl2pPr marL="598988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963036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195857" indent="-232822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428679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956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60309640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16D3-DA91-7E46-B66F-545F6AD7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3BD53-F3E7-47D7-7567-02682EF22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A6759-656D-9DB5-CEF3-909C2593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F70DE-0F6F-D05F-DCB5-D6E418F2C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B812C-4FE4-D73C-AB9B-0B6C79F2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0812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9" y="1604435"/>
            <a:ext cx="11235265" cy="4751917"/>
          </a:xfrm>
          <a:solidFill>
            <a:schemeClr val="accent1"/>
          </a:solidFill>
        </p:spPr>
        <p:txBody>
          <a:bodyPr lIns="144000" tIns="180000" rIns="144000" bIns="180000"/>
          <a:lstStyle>
            <a:lvl1pPr marL="361934" indent="-361934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598988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2pPr>
            <a:lvl3pPr marL="963036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3pPr>
            <a:lvl4pPr marL="1195857" indent="-232822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4pPr>
            <a:lvl5pPr marL="1428679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096001855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0985" y="1892829"/>
            <a:ext cx="10850033" cy="720080"/>
          </a:xfrm>
        </p:spPr>
        <p:txBody>
          <a:bodyPr/>
          <a:lstStyle>
            <a:lvl1pPr>
              <a:lnSpc>
                <a:spcPct val="100000"/>
              </a:lnSpc>
              <a:defRPr sz="4667" b="1" cap="none" baseline="0">
                <a:latin typeface="+mn-lt"/>
              </a:defRPr>
            </a:lvl1pPr>
          </a:lstStyle>
          <a:p>
            <a:r>
              <a:rPr lang="en-GB" noProof="0"/>
              <a:t>Name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2591285"/>
            <a:ext cx="10850035" cy="3574019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073097" algn="l"/>
              </a:tabLst>
              <a:defRPr sz="3733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7" name="Rechteck 12"/>
          <p:cNvSpPr/>
          <p:nvPr/>
        </p:nvSpPr>
        <p:spPr>
          <a:xfrm>
            <a:off x="478369" y="1604436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30584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118625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sp>
        <p:nvSpPr>
          <p:cNvPr id="6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8996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80088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8369" y="1604435"/>
            <a:ext cx="11235265" cy="475191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04240378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16215" y="1604435"/>
            <a:ext cx="3697420" cy="4751916"/>
          </a:xfrm>
        </p:spPr>
        <p:txBody>
          <a:bodyPr/>
          <a:lstStyle>
            <a:lvl1pPr marL="241289" indent="-24128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1pPr>
            <a:lvl2pPr marL="359815" indent="-23493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tabLst/>
              <a:defRPr sz="2133"/>
            </a:lvl2pPr>
            <a:lvl3pPr marL="480460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3pPr>
            <a:lvl4pPr marL="601104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4pPr>
            <a:lvl5pPr marL="721749" indent="-24552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8368" y="1604435"/>
            <a:ext cx="7345824" cy="475191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70792191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05129221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985" y="1892829"/>
            <a:ext cx="10850033" cy="1392155"/>
          </a:xfrm>
        </p:spPr>
        <p:txBody>
          <a:bodyPr/>
          <a:lstStyle>
            <a:lvl1pPr>
              <a:lnSpc>
                <a:spcPct val="100000"/>
              </a:lnSpc>
              <a:defRPr sz="4667" b="0" cap="none" baseline="0"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70984" y="3413129"/>
            <a:ext cx="10850035" cy="2752177"/>
          </a:xfrm>
        </p:spPr>
        <p:txBody>
          <a:bodyPr anchor="b"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tabLst>
                <a:tab pos="1073097" algn="l"/>
              </a:tabLst>
              <a:defRPr sz="1467" cap="none" baseline="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6068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numCol="3" spcCol="252000"/>
          <a:lstStyle>
            <a:lvl1pPr marL="0" indent="0">
              <a:spcAft>
                <a:spcPts val="0"/>
              </a:spcAft>
              <a:buNone/>
              <a:defRPr sz="1333"/>
            </a:lvl1pPr>
            <a:lvl2pPr marL="122761" indent="-122761">
              <a:spcAft>
                <a:spcPts val="0"/>
              </a:spcAft>
              <a:defRPr sz="1333"/>
            </a:lvl2pPr>
            <a:lvl3pPr marL="243405" indent="-120645">
              <a:spcAft>
                <a:spcPts val="0"/>
              </a:spcAft>
              <a:defRPr sz="1333"/>
            </a:lvl3pPr>
            <a:lvl4pPr marL="355582" indent="-112179">
              <a:spcAft>
                <a:spcPts val="0"/>
              </a:spcAft>
              <a:defRPr sz="1333"/>
            </a:lvl4pPr>
            <a:lvl5pPr marL="478343" indent="-120645">
              <a:spcAft>
                <a:spcPts val="0"/>
              </a:spcAft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0717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90BFF-2961-6D36-3D89-10264B2EC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07697-DD3C-0927-55C4-5A61DB6EF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71A83-9DB7-D6D6-9695-FD8630FD3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4AC0A-D7D4-87BD-4DFE-0650931C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B70DF-304D-47D1-080D-0BA102DA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1729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C331E2-794D-438C-B6E2-2D587CC247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prstClr val="black"/>
              </a:solidFill>
              <a:latin typeface="Arial" panose="020B0604020202020204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211C2F-55A7-49F7-A6D8-2DE66F6C9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90F129-E7DC-42E1-AA7E-94D2126B54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651F205-53E9-4FDC-8E7C-38942412FC7B}" type="slidenum">
              <a:rPr lang="en-GB" altLang="en-US" sz="1800">
                <a:solidFill>
                  <a:prstClr val="black"/>
                </a:solidFill>
                <a:latin typeface="Arial" panose="020B060402020202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altLang="en-US" sz="1800">
              <a:solidFill>
                <a:prstClr val="black"/>
              </a:solidFill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655434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prstClr val="black"/>
              </a:solidFill>
              <a:latin typeface="Arial" panose="020B0604020202020204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80B7EC4-099D-4BE1-95C2-0EA50B1CE7DB}" type="slidenum">
              <a:rPr lang="en-GB" sz="1800">
                <a:solidFill>
                  <a:prstClr val="black"/>
                </a:solidFill>
                <a:latin typeface="Arial" panose="020B060402020202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800">
              <a:solidFill>
                <a:prstClr val="black"/>
              </a:solidFill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0106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0"/>
          <p:cNvSpPr>
            <a:spLocks noGrp="1"/>
          </p:cNvSpPr>
          <p:nvPr>
            <p:ph type="title"/>
          </p:nvPr>
        </p:nvSpPr>
        <p:spPr>
          <a:xfrm>
            <a:off x="380960" y="285733"/>
            <a:ext cx="9048813" cy="54292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393600" y="1382400"/>
            <a:ext cx="9036173" cy="4762800"/>
          </a:xfrm>
        </p:spPr>
        <p:txBody>
          <a:bodyPr/>
          <a:lstStyle>
            <a:lvl1pPr>
              <a:lnSpc>
                <a:spcPct val="100000"/>
              </a:lnSpc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969" y="757219"/>
            <a:ext cx="9048815" cy="6619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tabLst>
                <a:tab pos="2417320" algn="l"/>
              </a:tabLst>
              <a:defRPr kumimoji="0" lang="en-US" sz="2200" b="0" i="0" u="none" strike="noStrike" kern="0" cap="none" spc="0" normalizeH="0" baseline="0" noProof="0" smtClean="0">
                <a:ln>
                  <a:noFill/>
                </a:ln>
                <a:solidFill>
                  <a:srgbClr val="A59A93"/>
                </a:solidFill>
                <a:effectLst/>
                <a:uLnTx/>
                <a:uFillTx/>
                <a:latin typeface="+mj-lt"/>
              </a:defRPr>
            </a:lvl1pPr>
            <a:lvl2pPr marL="456815" indent="0">
              <a:buNone/>
              <a:defRPr sz="1200"/>
            </a:lvl2pPr>
            <a:lvl3pPr marL="913630" indent="0">
              <a:buNone/>
              <a:defRPr sz="1000"/>
            </a:lvl3pPr>
            <a:lvl4pPr marL="1370446" indent="0">
              <a:buNone/>
              <a:defRPr sz="900"/>
            </a:lvl4pPr>
            <a:lvl5pPr marL="1827261" indent="0">
              <a:buNone/>
              <a:defRPr sz="900"/>
            </a:lvl5pPr>
            <a:lvl6pPr marL="2284079" indent="0">
              <a:buNone/>
              <a:defRPr sz="900"/>
            </a:lvl6pPr>
            <a:lvl7pPr marL="2740897" indent="0">
              <a:buNone/>
              <a:defRPr sz="900"/>
            </a:lvl7pPr>
            <a:lvl8pPr marL="3197712" indent="0">
              <a:buNone/>
              <a:defRPr sz="900"/>
            </a:lvl8pPr>
            <a:lvl9pPr marL="3654529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9"/>
          </p:nvPr>
        </p:nvSpPr>
        <p:spPr>
          <a:xfrm>
            <a:off x="11239500" y="6143626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B975311-500A-4CB3-8F26-50D6F79BDF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633203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one column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93664" y="1785927"/>
            <a:ext cx="9036113" cy="435771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1pPr>
            <a:lvl2pPr>
              <a:buClrTx/>
              <a:buFont typeface="Arial" pitchFamily="34" charset="0"/>
              <a:buChar char="–"/>
              <a:defRPr sz="1800">
                <a:solidFill>
                  <a:schemeClr val="tx1"/>
                </a:solidFill>
              </a:defRPr>
            </a:lvl2pPr>
            <a:lvl3pPr marL="447298" marR="0" indent="-171309" algn="l" defTabSz="9136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–"/>
              <a:tabLst/>
              <a:defRPr sz="1800">
                <a:solidFill>
                  <a:schemeClr val="tx1"/>
                </a:solidFill>
              </a:defRPr>
            </a:lvl3pPr>
            <a:lvl4pPr>
              <a:buClrTx/>
              <a:buFont typeface="Arial" pitchFamily="34" charset="0"/>
              <a:buChar char="–"/>
              <a:defRPr sz="1800"/>
            </a:lvl4pPr>
            <a:lvl5pPr>
              <a:buClrTx/>
              <a:buFont typeface="Arial" pitchFamily="34" charset="0"/>
              <a:buChar char="–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93659" y="1381124"/>
            <a:ext cx="9036115" cy="3333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200" b="1" baseline="0">
                <a:solidFill>
                  <a:srgbClr val="A60D1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3660" y="6157938"/>
            <a:ext cx="10845877" cy="557210"/>
          </a:xfrm>
          <a:prstGeom prst="rect">
            <a:avLst/>
          </a:prstGeom>
        </p:spPr>
        <p:txBody>
          <a:bodyPr/>
          <a:lstStyle>
            <a:lvl1pPr marL="0" marR="0" indent="0" algn="l" defTabSz="9136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None/>
              <a:tabLst/>
              <a:defRPr sz="1000">
                <a:solidFill>
                  <a:srgbClr val="A59A9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0"/>
          <p:cNvSpPr>
            <a:spLocks noGrp="1"/>
          </p:cNvSpPr>
          <p:nvPr>
            <p:ph type="title"/>
          </p:nvPr>
        </p:nvSpPr>
        <p:spPr>
          <a:xfrm>
            <a:off x="380960" y="285733"/>
            <a:ext cx="9048813" cy="54292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969" y="757219"/>
            <a:ext cx="9048815" cy="6619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tabLst>
                <a:tab pos="2417320" algn="l"/>
              </a:tabLst>
              <a:defRPr kumimoji="0" lang="en-US" sz="2200" b="0" i="0" u="none" strike="noStrike" kern="0" cap="none" spc="0" normalizeH="0" baseline="0" noProof="0" smtClean="0">
                <a:ln>
                  <a:noFill/>
                </a:ln>
                <a:solidFill>
                  <a:srgbClr val="A59A93"/>
                </a:solidFill>
                <a:effectLst/>
                <a:uLnTx/>
                <a:uFillTx/>
                <a:latin typeface="+mj-lt"/>
              </a:defRPr>
            </a:lvl1pPr>
            <a:lvl2pPr marL="456815" indent="0">
              <a:buNone/>
              <a:defRPr sz="1200"/>
            </a:lvl2pPr>
            <a:lvl3pPr marL="913630" indent="0">
              <a:buNone/>
              <a:defRPr sz="1000"/>
            </a:lvl3pPr>
            <a:lvl4pPr marL="1370446" indent="0">
              <a:buNone/>
              <a:defRPr sz="900"/>
            </a:lvl4pPr>
            <a:lvl5pPr marL="1827261" indent="0">
              <a:buNone/>
              <a:defRPr sz="900"/>
            </a:lvl5pPr>
            <a:lvl6pPr marL="2284079" indent="0">
              <a:buNone/>
              <a:defRPr sz="900"/>
            </a:lvl6pPr>
            <a:lvl7pPr marL="2740897" indent="0">
              <a:buNone/>
              <a:defRPr sz="900"/>
            </a:lvl7pPr>
            <a:lvl8pPr marL="3197712" indent="0">
              <a:buNone/>
              <a:defRPr sz="900"/>
            </a:lvl8pPr>
            <a:lvl9pPr marL="3654529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1723161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wo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93660" y="1790690"/>
            <a:ext cx="5029240" cy="43529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Tx/>
              <a:buFont typeface="Arial" pitchFamily="34" charset="0"/>
              <a:buChar char="–"/>
              <a:defRPr>
                <a:solidFill>
                  <a:schemeClr val="tx1"/>
                </a:solidFill>
              </a:defRPr>
            </a:lvl2pPr>
            <a:lvl3pPr marL="447298" marR="0" indent="-171309" algn="l" defTabSz="9136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–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93660" y="1381124"/>
            <a:ext cx="5029240" cy="33337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36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None/>
              <a:tabLst/>
              <a:defRPr sz="2200" b="1" baseline="0">
                <a:solidFill>
                  <a:srgbClr val="A60D1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6629399" y="1790690"/>
            <a:ext cx="5029240" cy="43529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Tx/>
              <a:buFont typeface="Arial" pitchFamily="34" charset="0"/>
              <a:buChar char="–"/>
              <a:defRPr>
                <a:solidFill>
                  <a:schemeClr val="tx1"/>
                </a:solidFill>
              </a:defRPr>
            </a:lvl2pPr>
            <a:lvl3pPr marL="447298" marR="0" indent="-171309" algn="l" defTabSz="9136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–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629399" y="1385881"/>
            <a:ext cx="5029240" cy="33337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363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None/>
              <a:tabLst/>
              <a:defRPr sz="2200" b="1">
                <a:solidFill>
                  <a:srgbClr val="A60D1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93660" y="6157938"/>
            <a:ext cx="10845877" cy="557210"/>
          </a:xfrm>
          <a:prstGeom prst="rect">
            <a:avLst/>
          </a:prstGeom>
        </p:spPr>
        <p:txBody>
          <a:bodyPr/>
          <a:lstStyle>
            <a:lvl1pPr marL="0" marR="0" indent="0" algn="l" defTabSz="9136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None/>
              <a:tabLst/>
              <a:defRPr sz="1000">
                <a:solidFill>
                  <a:srgbClr val="A59A9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0"/>
          <p:cNvSpPr>
            <a:spLocks noGrp="1"/>
          </p:cNvSpPr>
          <p:nvPr>
            <p:ph type="title"/>
          </p:nvPr>
        </p:nvSpPr>
        <p:spPr>
          <a:xfrm>
            <a:off x="380960" y="285733"/>
            <a:ext cx="9048813" cy="54292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969" y="757219"/>
            <a:ext cx="9048815" cy="6619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tabLst>
                <a:tab pos="2417320" algn="l"/>
              </a:tabLst>
              <a:defRPr kumimoji="0" lang="en-US" sz="2200" b="0" i="0" u="none" strike="noStrike" kern="0" cap="none" spc="0" normalizeH="0" baseline="0" noProof="0" smtClean="0">
                <a:ln>
                  <a:noFill/>
                </a:ln>
                <a:solidFill>
                  <a:srgbClr val="A59A93"/>
                </a:solidFill>
                <a:effectLst/>
                <a:uLnTx/>
                <a:uFillTx/>
                <a:latin typeface="+mj-lt"/>
              </a:defRPr>
            </a:lvl1pPr>
            <a:lvl2pPr marL="456815" indent="0">
              <a:buNone/>
              <a:defRPr sz="1200"/>
            </a:lvl2pPr>
            <a:lvl3pPr marL="913630" indent="0">
              <a:buNone/>
              <a:defRPr sz="1000"/>
            </a:lvl3pPr>
            <a:lvl4pPr marL="1370446" indent="0">
              <a:buNone/>
              <a:defRPr sz="900"/>
            </a:lvl4pPr>
            <a:lvl5pPr marL="1827261" indent="0">
              <a:buNone/>
              <a:defRPr sz="900"/>
            </a:lvl5pPr>
            <a:lvl6pPr marL="2284079" indent="0">
              <a:buNone/>
              <a:defRPr sz="900"/>
            </a:lvl6pPr>
            <a:lvl7pPr marL="2740897" indent="0">
              <a:buNone/>
              <a:defRPr sz="900"/>
            </a:lvl7pPr>
            <a:lvl8pPr marL="3197712" indent="0">
              <a:buNone/>
              <a:defRPr sz="900"/>
            </a:lvl8pPr>
            <a:lvl9pPr marL="3654529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239500" y="6143626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93F976-CCFE-4A54-9EAC-1CD0EED9AB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816113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93660" y="6157938"/>
            <a:ext cx="10845877" cy="557210"/>
          </a:xfrm>
          <a:prstGeom prst="rect">
            <a:avLst/>
          </a:prstGeom>
        </p:spPr>
        <p:txBody>
          <a:bodyPr/>
          <a:lstStyle>
            <a:lvl1pPr marL="0" marR="0" indent="0" algn="l" defTabSz="9136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None/>
              <a:tabLst/>
              <a:defRPr sz="1000">
                <a:solidFill>
                  <a:srgbClr val="A59A9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393600" y="1382400"/>
            <a:ext cx="9038400" cy="47612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Wingdings" pitchFamily="2" charset="2"/>
              <a:buNone/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 marL="447298" marR="0" indent="-171309" algn="l" defTabSz="91363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380960" y="285733"/>
            <a:ext cx="9048813" cy="54292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>
          <a:xfrm>
            <a:off x="11239500" y="6143626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7C2C86E-CF6D-485D-8531-AFB03D87E0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010619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numCol="3" spcCol="252000"/>
          <a:lstStyle>
            <a:lvl1pPr marL="0" indent="0">
              <a:spcAft>
                <a:spcPts val="0"/>
              </a:spcAft>
              <a:buNone/>
              <a:defRPr sz="1333"/>
            </a:lvl1pPr>
            <a:lvl2pPr marL="122761" indent="-122761">
              <a:spcAft>
                <a:spcPts val="0"/>
              </a:spcAft>
              <a:defRPr sz="1333"/>
            </a:lvl2pPr>
            <a:lvl3pPr marL="243405" indent="-120645">
              <a:spcAft>
                <a:spcPts val="0"/>
              </a:spcAft>
              <a:defRPr sz="1333"/>
            </a:lvl3pPr>
            <a:lvl4pPr marL="355582" indent="-112179">
              <a:spcAft>
                <a:spcPts val="0"/>
              </a:spcAft>
              <a:defRPr sz="1333"/>
            </a:lvl4pPr>
            <a:lvl5pPr marL="478343" indent="-120645">
              <a:spcAft>
                <a:spcPts val="0"/>
              </a:spcAft>
              <a:defRPr sz="1333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pic>
        <p:nvPicPr>
          <p:cNvPr id="6" name="Content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0005" y="6408641"/>
            <a:ext cx="1609432" cy="4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66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5055C-7344-446A-A6AD-A0379B91B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EDE08-8A54-4213-8462-0E8876A10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245EC-685D-4194-AE70-046FEECD7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C553F-AB2C-4890-B289-77DEFFE9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Strictly Private &amp; Confidential – This is a working document created for discussion purposes only. Nothing contained in this document represents the agreed position of Imperial Tobacco.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520E3-B5BB-49F6-8111-80E2681B6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9C3-D230-4558-BF64-6DE30C791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79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69600" y="433617"/>
            <a:ext cx="908854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14599" y="6501168"/>
            <a:ext cx="10802752" cy="144000"/>
          </a:xfrm>
        </p:spPr>
        <p:txBody>
          <a:bodyPr/>
          <a:lstStyle>
            <a:lvl1pPr>
              <a:defRPr sz="700"/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69601" y="782400"/>
            <a:ext cx="9087564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100" b="1" cap="none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196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985" y="1892829"/>
            <a:ext cx="10850033" cy="1392155"/>
          </a:xfrm>
        </p:spPr>
        <p:txBody>
          <a:bodyPr/>
          <a:lstStyle>
            <a:lvl1pPr>
              <a:lnSpc>
                <a:spcPct val="100000"/>
              </a:lnSpc>
              <a:defRPr sz="4667" b="1" cap="none" baseline="0"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70984" y="3413129"/>
            <a:ext cx="10850035" cy="2752177"/>
          </a:xfrm>
        </p:spPr>
        <p:txBody>
          <a:bodyPr anchor="t"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tabLst>
                <a:tab pos="1073097" algn="l"/>
              </a:tabLst>
              <a:defRPr sz="2133" cap="none" baseline="0"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10170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D4FC-F617-C40D-7FE9-E7FA68CA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624C2-C859-1E8E-469A-699A681A1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032E7-CF28-F368-3CCE-2AE9FB3BB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EB808-F0CD-4D22-9704-FF0D8BA9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6ED69-1FAE-D383-9BDD-ECB8ACBE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01B58-33B0-1EAF-FFD1-5E823625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00720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478368" y="478072"/>
            <a:ext cx="11235267" cy="43910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0985" y="5133180"/>
            <a:ext cx="10850032" cy="408057"/>
          </a:xfrm>
        </p:spPr>
        <p:txBody>
          <a:bodyPr/>
          <a:lstStyle>
            <a:lvl1pPr algn="l">
              <a:defRPr sz="2933" cap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70983" y="5516828"/>
            <a:ext cx="8689380" cy="504461"/>
          </a:xfrm>
        </p:spPr>
        <p:txBody>
          <a:bodyPr/>
          <a:lstStyle>
            <a:lvl1pPr marL="0" indent="0" algn="l">
              <a:buNone/>
              <a:defRPr sz="2933" b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Subline</a:t>
            </a:r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11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5" y="6187732"/>
            <a:ext cx="8689379" cy="323521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GB" noProof="0"/>
              <a:t>Name Surname | Location | Date</a:t>
            </a:r>
          </a:p>
        </p:txBody>
      </p:sp>
      <p:pic>
        <p:nvPicPr>
          <p:cNvPr id="8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11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272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0985" y="2660917"/>
            <a:ext cx="10850032" cy="408057"/>
          </a:xfrm>
        </p:spPr>
        <p:txBody>
          <a:bodyPr/>
          <a:lstStyle>
            <a:lvl1pPr algn="l">
              <a:defRPr sz="3200" cap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70983" y="3525012"/>
            <a:ext cx="8689380" cy="504461"/>
          </a:xfrm>
        </p:spPr>
        <p:txBody>
          <a:bodyPr/>
          <a:lstStyle>
            <a:lvl1pPr marL="0" indent="0" algn="l">
              <a:buNone/>
              <a:defRPr sz="3200" b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Subline</a:t>
            </a:r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11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11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087333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6" y="1805287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43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397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69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41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69601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97135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6" y="1805287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43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397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69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41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69202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6" y="1805287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43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397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69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41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08911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9" y="1604435"/>
            <a:ext cx="11235265" cy="4751917"/>
          </a:xfrm>
          <a:noFill/>
        </p:spPr>
        <p:txBody>
          <a:bodyPr lIns="144000" tIns="180000" rIns="144000" bIns="180000"/>
          <a:lstStyle>
            <a:lvl1pPr marL="361934" indent="-361934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accent1"/>
                </a:solidFill>
              </a:defRPr>
            </a:lvl1pPr>
            <a:lvl2pPr marL="598988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963036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195857" indent="-232822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428679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69601" y="782956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623465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9" y="1604435"/>
            <a:ext cx="11235265" cy="4751917"/>
          </a:xfrm>
          <a:solidFill>
            <a:srgbClr val="F1EDE9"/>
          </a:solidFill>
        </p:spPr>
        <p:txBody>
          <a:bodyPr lIns="144000" tIns="180000" rIns="144000" bIns="180000"/>
          <a:lstStyle>
            <a:lvl1pPr marL="361934" indent="-361934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accent1"/>
                </a:solidFill>
              </a:defRPr>
            </a:lvl1pPr>
            <a:lvl2pPr marL="598988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963036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195857" indent="-232822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428679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69601" y="782956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040291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9" y="1604435"/>
            <a:ext cx="11235265" cy="4751917"/>
          </a:xfrm>
          <a:solidFill>
            <a:schemeClr val="accent1"/>
          </a:solidFill>
        </p:spPr>
        <p:txBody>
          <a:bodyPr lIns="144000" tIns="180000" rIns="144000" bIns="180000"/>
          <a:lstStyle>
            <a:lvl1pPr marL="361934" indent="-361934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598988" indent="-23705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2pPr>
            <a:lvl3pPr marL="963036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3pPr>
            <a:lvl4pPr marL="1195857" indent="-232822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4pPr>
            <a:lvl5pPr marL="1428679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69601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687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0985" y="1892829"/>
            <a:ext cx="10850033" cy="720080"/>
          </a:xfrm>
        </p:spPr>
        <p:txBody>
          <a:bodyPr/>
          <a:lstStyle>
            <a:lvl1pPr>
              <a:lnSpc>
                <a:spcPct val="100000"/>
              </a:lnSpc>
              <a:defRPr sz="4667" b="1" cap="none" baseline="0">
                <a:latin typeface="+mn-lt"/>
              </a:defRPr>
            </a:lvl1pPr>
          </a:lstStyle>
          <a:p>
            <a:r>
              <a:rPr lang="en-GB" noProof="0"/>
              <a:t>Name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4" y="2591285"/>
            <a:ext cx="10850035" cy="3574019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073097" algn="l"/>
              </a:tabLst>
              <a:defRPr sz="3733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Function</a:t>
            </a:r>
          </a:p>
        </p:txBody>
      </p:sp>
      <p:sp>
        <p:nvSpPr>
          <p:cNvPr id="7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2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69601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17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6E47-3ACB-FD71-97F0-7157717E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71DC1-B4C2-A0DD-6A29-DB1219E4E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5C23D-0D3C-7C93-EE60-8CA14485C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041-AEAC-C4B8-F865-6A671921E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3872A-3DF6-A1E3-730E-9689C0868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BAC21B-9E28-4927-F522-1D98F8D5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28FADF-3065-E261-3E37-45E7FE34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2A935-342E-6348-31A3-A647E010D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731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162801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7" name="Rechteck 12"/>
          <p:cNvSpPr/>
          <p:nvPr/>
        </p:nvSpPr>
        <p:spPr>
          <a:xfrm>
            <a:off x="478368" y="1604435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24695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0910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1162801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8369" y="1604435"/>
            <a:ext cx="11235265" cy="475191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70401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16215" y="1604435"/>
            <a:ext cx="3697420" cy="4751916"/>
          </a:xfrm>
        </p:spPr>
        <p:txBody>
          <a:bodyPr/>
          <a:lstStyle>
            <a:lvl1pPr marL="241289" indent="-24128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1pPr>
            <a:lvl2pPr marL="359815" indent="-23493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tabLst/>
              <a:defRPr sz="2133"/>
            </a:lvl2pPr>
            <a:lvl3pPr marL="480460" indent="-24340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3pPr>
            <a:lvl4pPr marL="601104" indent="-23917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4pPr>
            <a:lvl5pPr marL="721749" indent="-24552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69601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8368" y="1604435"/>
            <a:ext cx="7345824" cy="475191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215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43695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AU">
                <a:solidFill>
                  <a:prstClr val="black"/>
                </a:solidFill>
              </a:rPr>
              <a:t>NOTE: NPDs included are only those where a PID has been submitted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BB0A-F191-492B-98F6-08BDCF7D491F}" type="slidenum">
              <a:rPr lang="en-AU">
                <a:solidFill>
                  <a:prstClr val="black"/>
                </a:solidFill>
              </a:rPr>
              <a:pPr/>
              <a:t>‹#›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22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70" y="1604436"/>
            <a:ext cx="11235265" cy="4751917"/>
          </a:xfrm>
          <a:solidFill>
            <a:schemeClr val="bg2"/>
          </a:solidFill>
        </p:spPr>
        <p:txBody>
          <a:bodyPr lIns="144000" tIns="180000" rIns="144000" bIns="180000"/>
          <a:lstStyle>
            <a:lvl1pPr marL="361926" indent="-361926">
              <a:lnSpc>
                <a:spcPct val="114000"/>
              </a:lnSpc>
              <a:spcBef>
                <a:spcPts val="1867"/>
              </a:spcBef>
              <a:spcAft>
                <a:spcPts val="0"/>
              </a:spcAft>
              <a:buClrTx/>
              <a:buFont typeface="+mj-lt"/>
              <a:buAutoNum type="arabicPeriod"/>
              <a:defRPr sz="1733" b="1">
                <a:solidFill>
                  <a:schemeClr val="accent1"/>
                </a:solidFill>
              </a:defRPr>
            </a:lvl1pPr>
            <a:lvl2pPr marL="721731" indent="-359806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 sz="1733">
                <a:solidFill>
                  <a:schemeClr val="tx1"/>
                </a:solidFill>
              </a:defRPr>
            </a:lvl2pPr>
            <a:lvl3pPr marL="963012" indent="-243399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1733">
                <a:solidFill>
                  <a:schemeClr val="tx1"/>
                </a:solidFill>
              </a:defRPr>
            </a:lvl3pPr>
            <a:lvl4pPr marL="1195827" indent="-232817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1733">
                <a:solidFill>
                  <a:schemeClr val="tx1"/>
                </a:solidFill>
              </a:defRPr>
            </a:lvl4pPr>
            <a:lvl5pPr marL="1428643" indent="-243399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17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Finance Design Authority | 30th June 2016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956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all" baseline="0">
                <a:latin typeface="Stainless Light" pitchFamily="50" charset="0"/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5803192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noProof="0">
                <a:effectLst/>
              </a:rPr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8" y="1604434"/>
            <a:ext cx="11235265" cy="4751917"/>
          </a:xfrm>
          <a:noFill/>
          <a:effectLst/>
        </p:spPr>
        <p:txBody>
          <a:bodyPr lIns="144000" tIns="180000" rIns="144000" bIns="180000"/>
          <a:lstStyle>
            <a:lvl1pPr marL="361942" indent="-361942">
              <a:lnSpc>
                <a:spcPct val="114000"/>
              </a:lnSpc>
              <a:spcBef>
                <a:spcPts val="1867"/>
              </a:spcBef>
              <a:spcAft>
                <a:spcPct val="0"/>
              </a:spcAft>
              <a:buClrTx/>
              <a:buFont typeface="+mj-lt"/>
              <a:buAutoNum type="arabicPeriod"/>
              <a:defRPr sz="1733" b="1">
                <a:solidFill>
                  <a:schemeClr val="accent1"/>
                </a:solidFill>
                <a:effectLst/>
              </a:defRPr>
            </a:lvl1pPr>
            <a:lvl2pPr marL="721766" indent="-359824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 sz="1733">
                <a:solidFill>
                  <a:schemeClr val="tx1"/>
                </a:solidFill>
                <a:effectLst/>
              </a:defRPr>
            </a:lvl2pPr>
            <a:lvl3pPr marL="963060" indent="-24341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733">
                <a:solidFill>
                  <a:schemeClr val="tx1"/>
                </a:solidFill>
                <a:effectLst/>
              </a:defRPr>
            </a:lvl3pPr>
            <a:lvl4pPr marL="1195887" indent="-232828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733">
                <a:solidFill>
                  <a:schemeClr val="tx1"/>
                </a:solidFill>
                <a:effectLst/>
              </a:defRPr>
            </a:lvl4pPr>
            <a:lvl5pPr marL="1428715" indent="-24341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defRPr sz="1733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noProof="0">
                <a:effectLst/>
              </a:rPr>
              <a:t>Edit Master text styles</a:t>
            </a:r>
          </a:p>
          <a:p>
            <a:pPr lvl="1"/>
            <a:r>
              <a:rPr lang="en-US" noProof="0">
                <a:effectLst/>
              </a:rPr>
              <a:t>Second level</a:t>
            </a:r>
          </a:p>
          <a:p>
            <a:pPr lvl="2"/>
            <a:r>
              <a:rPr lang="en-US" noProof="0">
                <a:effectLst/>
              </a:rPr>
              <a:t>Third level</a:t>
            </a:r>
          </a:p>
          <a:p>
            <a:pPr lvl="3"/>
            <a:r>
              <a:rPr lang="en-US" noProof="0">
                <a:effectLst/>
              </a:rPr>
              <a:t>Fourth level</a:t>
            </a:r>
          </a:p>
          <a:p>
            <a:pPr lvl="4"/>
            <a:r>
              <a:rPr lang="en-US" noProof="0">
                <a:effectLst/>
              </a:rPr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r>
              <a:rPr lang="en-US" noProof="0">
                <a:effectLst/>
              </a:rPr>
              <a:t>Presentation title | 00 Month 2016 ("insert &gt; heading &amp; footer")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3" y="782956"/>
            <a:ext cx="8208435" cy="436800"/>
          </a:xfrm>
          <a:effectLst/>
        </p:spPr>
        <p:txBody>
          <a:bodyPr/>
          <a:lstStyle>
            <a:lvl1pPr marL="0" indent="0">
              <a:spcAft>
                <a:spcPct val="0"/>
              </a:spcAft>
              <a:buNone/>
              <a:defRPr sz="2667" cap="all" baseline="0">
                <a:effectLst/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>
                <a:effectLst/>
              </a:rPr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51481116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478369" y="478072"/>
            <a:ext cx="11235267" cy="43910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0985" y="5133181"/>
            <a:ext cx="10850032" cy="408057"/>
          </a:xfrm>
        </p:spPr>
        <p:txBody>
          <a:bodyPr/>
          <a:lstStyle>
            <a:lvl1pPr algn="l">
              <a:defRPr sz="2933" cap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70983" y="5516828"/>
            <a:ext cx="8689380" cy="504461"/>
          </a:xfrm>
        </p:spPr>
        <p:txBody>
          <a:bodyPr/>
          <a:lstStyle>
            <a:lvl1pPr marL="0" indent="0" algn="l">
              <a:buNone/>
              <a:defRPr sz="2933" b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Subline</a:t>
            </a:r>
          </a:p>
        </p:txBody>
      </p:sp>
      <p:pic>
        <p:nvPicPr>
          <p:cNvPr id="7" name="Bild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211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5" y="6187733"/>
            <a:ext cx="8689379" cy="323521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GB" noProof="0"/>
              <a:t>Name Surname | Location | Date</a:t>
            </a:r>
          </a:p>
        </p:txBody>
      </p:sp>
    </p:spTree>
    <p:extLst>
      <p:ext uri="{BB962C8B-B14F-4D97-AF65-F5344CB8AC3E}">
        <p14:creationId xmlns:p14="http://schemas.microsoft.com/office/powerpoint/2010/main" val="41253192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3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133" cap="all" baseline="0">
                <a:latin typeface="+mn-lt"/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36630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199B2-D9CC-84D9-A61A-9438B4307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589BA-366C-6E75-48F6-0AC08E84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919B8-5501-52B4-134C-12DF5631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494DB-44D3-53CB-1F88-A0960852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65348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3" y="782956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133" cap="all" baseline="0">
                <a:latin typeface="+mn-lt"/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7694419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986" y="1892829"/>
            <a:ext cx="10850033" cy="1392155"/>
          </a:xfrm>
        </p:spPr>
        <p:txBody>
          <a:bodyPr/>
          <a:lstStyle>
            <a:lvl1pPr>
              <a:lnSpc>
                <a:spcPct val="100000"/>
              </a:lnSpc>
              <a:defRPr sz="4667" b="1" cap="none" baseline="0">
                <a:latin typeface="+mn-lt"/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670985" y="3413130"/>
            <a:ext cx="10850035" cy="2752177"/>
          </a:xfrm>
        </p:spPr>
        <p:txBody>
          <a:bodyPr anchor="t"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tabLst>
                <a:tab pos="1073071" algn="l"/>
              </a:tabLst>
              <a:defRPr sz="2133" cap="none" baseline="0">
                <a:latin typeface="+mn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pic>
        <p:nvPicPr>
          <p:cNvPr id="6" name="Bild 1">
            <a:extLst>
              <a:ext uri="{FF2B5EF4-FFF2-40B4-BE49-F238E27FC236}">
                <a16:creationId xmlns:a16="http://schemas.microsoft.com/office/drawing/2014/main" id="{4E89B815-1D1F-49BF-AA5C-DD2AA550EA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355824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478369" y="478072"/>
            <a:ext cx="11235267" cy="43910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0985" y="5133181"/>
            <a:ext cx="10850032" cy="408057"/>
          </a:xfrm>
        </p:spPr>
        <p:txBody>
          <a:bodyPr/>
          <a:lstStyle>
            <a:lvl1pPr algn="l">
              <a:defRPr sz="2933" cap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70983" y="5516828"/>
            <a:ext cx="8689380" cy="504461"/>
          </a:xfrm>
        </p:spPr>
        <p:txBody>
          <a:bodyPr/>
          <a:lstStyle>
            <a:lvl1pPr marL="0" indent="0" algn="l">
              <a:buNone/>
              <a:defRPr sz="2933" b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Subline</a:t>
            </a:r>
          </a:p>
        </p:txBody>
      </p:sp>
      <p:pic>
        <p:nvPicPr>
          <p:cNvPr id="7" name="Bild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211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5" y="6187733"/>
            <a:ext cx="8689379" cy="323521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GB" noProof="0"/>
              <a:t>Name Surname | Location | Date</a:t>
            </a:r>
          </a:p>
        </p:txBody>
      </p:sp>
    </p:spTree>
    <p:extLst>
      <p:ext uri="{BB962C8B-B14F-4D97-AF65-F5344CB8AC3E}">
        <p14:creationId xmlns:p14="http://schemas.microsoft.com/office/powerpoint/2010/main" val="25723150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0985" y="2660918"/>
            <a:ext cx="10850032" cy="408057"/>
          </a:xfrm>
        </p:spPr>
        <p:txBody>
          <a:bodyPr/>
          <a:lstStyle>
            <a:lvl1pPr algn="l">
              <a:defRPr sz="3200" cap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70983" y="3525012"/>
            <a:ext cx="8689380" cy="504461"/>
          </a:xfrm>
        </p:spPr>
        <p:txBody>
          <a:bodyPr/>
          <a:lstStyle>
            <a:lvl1pPr marL="0" indent="0" algn="l">
              <a:buNone/>
              <a:defRPr sz="3200" b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Subline</a:t>
            </a:r>
          </a:p>
        </p:txBody>
      </p:sp>
      <p:pic>
        <p:nvPicPr>
          <p:cNvPr id="7" name="Bild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211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 1">
            <a:extLst>
              <a:ext uri="{FF2B5EF4-FFF2-40B4-BE49-F238E27FC236}">
                <a16:creationId xmlns:a16="http://schemas.microsoft.com/office/drawing/2014/main" id="{6FD647E6-29B1-4BFB-B134-D0734409BB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07819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8" y="1805288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31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379" indent="-23704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45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11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pic>
        <p:nvPicPr>
          <p:cNvPr id="6" name="Bild 1">
            <a:extLst>
              <a:ext uri="{FF2B5EF4-FFF2-40B4-BE49-F238E27FC236}">
                <a16:creationId xmlns:a16="http://schemas.microsoft.com/office/drawing/2014/main" id="{901DFAC0-D7D6-49A1-9FE6-7ADF6E792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92204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 userDrawn="1"/>
        </p:nvSpPr>
        <p:spPr>
          <a:xfrm>
            <a:off x="478369" y="1604436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8" y="1805288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31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379" indent="-23704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45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11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en-GB" smtClean="0">
                <a:solidFill>
                  <a:prstClr val="black"/>
                </a:solidFill>
              </a:defRPr>
            </a:lvl1pPr>
          </a:lstStyle>
          <a:p>
            <a:r>
              <a:rPr lang="en-US"/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6113C873-ECEE-4FEF-AD3E-99440C82A7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339696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8" y="1805288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31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379" indent="-23704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45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11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pic>
        <p:nvPicPr>
          <p:cNvPr id="6" name="Bild 1">
            <a:extLst>
              <a:ext uri="{FF2B5EF4-FFF2-40B4-BE49-F238E27FC236}">
                <a16:creationId xmlns:a16="http://schemas.microsoft.com/office/drawing/2014/main" id="{7F824E0F-C813-4F4A-AD76-722746902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4379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 userDrawn="1"/>
        </p:nvSpPr>
        <p:spPr>
          <a:xfrm>
            <a:off x="478369" y="1604436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8" y="1805288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31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379" indent="-23704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45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11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6B9DF87F-D004-49B2-98B1-4660AAAF6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633835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70" y="1604436"/>
            <a:ext cx="11235265" cy="4751917"/>
          </a:xfrm>
          <a:noFill/>
        </p:spPr>
        <p:txBody>
          <a:bodyPr lIns="144000" tIns="180000" rIns="144000" bIns="180000"/>
          <a:lstStyle>
            <a:lvl1pPr marL="361926" indent="-361926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accent1"/>
                </a:solidFill>
              </a:defRPr>
            </a:lvl1pPr>
            <a:lvl2pPr marL="598973" indent="-23704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963012" indent="-24339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195827" indent="-23281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428643" indent="-24339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956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pic>
        <p:nvPicPr>
          <p:cNvPr id="6" name="Bild 1">
            <a:extLst>
              <a:ext uri="{FF2B5EF4-FFF2-40B4-BE49-F238E27FC236}">
                <a16:creationId xmlns:a16="http://schemas.microsoft.com/office/drawing/2014/main" id="{95D9639D-D6A4-4135-9AF5-CE98B5BA80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32109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70" y="1604436"/>
            <a:ext cx="11235265" cy="4751917"/>
          </a:xfrm>
          <a:solidFill>
            <a:srgbClr val="F1EDE9"/>
          </a:solidFill>
        </p:spPr>
        <p:txBody>
          <a:bodyPr lIns="144000" tIns="180000" rIns="144000" bIns="180000"/>
          <a:lstStyle>
            <a:lvl1pPr marL="361926" indent="-361926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accent1"/>
                </a:solidFill>
              </a:defRPr>
            </a:lvl1pPr>
            <a:lvl2pPr marL="598973" indent="-23704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963012" indent="-24339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195827" indent="-23281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428643" indent="-24339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956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pic>
        <p:nvPicPr>
          <p:cNvPr id="6" name="Bild 1">
            <a:extLst>
              <a:ext uri="{FF2B5EF4-FFF2-40B4-BE49-F238E27FC236}">
                <a16:creationId xmlns:a16="http://schemas.microsoft.com/office/drawing/2014/main" id="{4A6DD0EE-A5A5-4EB7-B94D-153E14E93F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64977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2028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0B1F2-5B54-2EC6-2045-50652B42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5805E-48EF-AEA8-3073-A702C620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3E800-B1CA-8C93-E68B-21178285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5262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70" y="1604436"/>
            <a:ext cx="11235265" cy="4751917"/>
          </a:xfrm>
          <a:solidFill>
            <a:schemeClr val="accent1"/>
          </a:solidFill>
        </p:spPr>
        <p:txBody>
          <a:bodyPr lIns="144000" tIns="180000" rIns="144000" bIns="180000"/>
          <a:lstStyle>
            <a:lvl1pPr marL="361926" indent="-361926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598973" indent="-23704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2pPr>
            <a:lvl3pPr marL="963012" indent="-24339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3pPr>
            <a:lvl4pPr marL="1195827" indent="-23281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4pPr>
            <a:lvl5pPr marL="1428643" indent="-24339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pic>
        <p:nvPicPr>
          <p:cNvPr id="6" name="Bild 1">
            <a:extLst>
              <a:ext uri="{FF2B5EF4-FFF2-40B4-BE49-F238E27FC236}">
                <a16:creationId xmlns:a16="http://schemas.microsoft.com/office/drawing/2014/main" id="{EDAF353B-FFF2-4465-ACF8-5F5E4FBBBF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08100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 userDrawn="1"/>
        </p:nvSpPr>
        <p:spPr>
          <a:xfrm>
            <a:off x="478369" y="1604436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0986" y="1892829"/>
            <a:ext cx="10850033" cy="720080"/>
          </a:xfrm>
        </p:spPr>
        <p:txBody>
          <a:bodyPr/>
          <a:lstStyle>
            <a:lvl1pPr>
              <a:lnSpc>
                <a:spcPct val="100000"/>
              </a:lnSpc>
              <a:defRPr sz="4667" b="1" cap="none" baseline="0">
                <a:latin typeface="+mn-lt"/>
              </a:defRPr>
            </a:lvl1pPr>
          </a:lstStyle>
          <a:p>
            <a:r>
              <a:rPr lang="en-GB" noProof="0"/>
              <a:t>Name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2591285"/>
            <a:ext cx="10850035" cy="3574019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073071" algn="l"/>
              </a:tabLst>
              <a:defRPr sz="3733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Function</a:t>
            </a:r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4C9FEBD4-0876-4A25-A98D-F8D70AFDAC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77407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pic>
        <p:nvPicPr>
          <p:cNvPr id="6" name="Bild 1">
            <a:extLst>
              <a:ext uri="{FF2B5EF4-FFF2-40B4-BE49-F238E27FC236}">
                <a16:creationId xmlns:a16="http://schemas.microsoft.com/office/drawing/2014/main" id="{DA47BAF0-E14F-48D6-817F-ED814F48D5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429967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sp>
        <p:nvSpPr>
          <p:cNvPr id="6" name="Rechteck 12"/>
          <p:cNvSpPr/>
          <p:nvPr userDrawn="1"/>
        </p:nvSpPr>
        <p:spPr>
          <a:xfrm>
            <a:off x="478369" y="1604436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D96F92EA-AFED-4CD3-A4B7-D06404AA1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449265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pic>
        <p:nvPicPr>
          <p:cNvPr id="4" name="Bild 1">
            <a:extLst>
              <a:ext uri="{FF2B5EF4-FFF2-40B4-BE49-F238E27FC236}">
                <a16:creationId xmlns:a16="http://schemas.microsoft.com/office/drawing/2014/main" id="{32F2A94A-5DC6-468E-A3A3-708C259F7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32779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8370" y="1604435"/>
            <a:ext cx="11235265" cy="475191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  <p:pic>
        <p:nvPicPr>
          <p:cNvPr id="7" name="Bild 1">
            <a:extLst>
              <a:ext uri="{FF2B5EF4-FFF2-40B4-BE49-F238E27FC236}">
                <a16:creationId xmlns:a16="http://schemas.microsoft.com/office/drawing/2014/main" id="{CB7D58AA-1421-4E42-8E53-D013BDE97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1982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16215" y="1604435"/>
            <a:ext cx="3697420" cy="4751916"/>
          </a:xfrm>
        </p:spPr>
        <p:txBody>
          <a:bodyPr/>
          <a:lstStyle>
            <a:lvl1pPr marL="241283" indent="-24128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1pPr>
            <a:lvl2pPr marL="359806" indent="-234933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tabLst/>
              <a:defRPr sz="2133"/>
            </a:lvl2pPr>
            <a:lvl3pPr marL="480448" indent="-243399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3pPr>
            <a:lvl4pPr marL="601089" indent="-23916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4pPr>
            <a:lvl5pPr marL="721731" indent="-24551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5" y="782400"/>
            <a:ext cx="8208435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8368" y="1604435"/>
            <a:ext cx="7345824" cy="475191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pic>
        <p:nvPicPr>
          <p:cNvPr id="9" name="Bild 1">
            <a:extLst>
              <a:ext uri="{FF2B5EF4-FFF2-40B4-BE49-F238E27FC236}">
                <a16:creationId xmlns:a16="http://schemas.microsoft.com/office/drawing/2014/main" id="{05EB16B3-06A0-458C-A5ED-0B3A09C35D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661" y="356664"/>
            <a:ext cx="1655855" cy="582233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090103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12191999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05769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363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&amp;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540070" y="511176"/>
            <a:ext cx="9289209" cy="11779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Subline"/>
          <p:cNvSpPr>
            <a:spLocks noGrp="1"/>
          </p:cNvSpPr>
          <p:nvPr>
            <p:ph type="body" sz="quarter" idx="13" hasCustomPrompt="1"/>
          </p:nvPr>
        </p:nvSpPr>
        <p:spPr>
          <a:xfrm>
            <a:off x="539820" y="1116000"/>
            <a:ext cx="9288009" cy="573100"/>
          </a:xfrm>
        </p:spPr>
        <p:txBody>
          <a:bodyPr/>
          <a:lstStyle>
            <a:lvl1pPr marL="0" indent="0">
              <a:buNone/>
              <a:defRPr lang="en-US" sz="2667" kern="1200" cap="all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2691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8563-B7D1-CB74-F798-CE46D404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C9919-2E78-2F52-66C0-03DC8F8B3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95170-AD93-156C-449F-8D30E0BD4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C4FDF-C36A-39A1-C001-F5FD94B0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F9239-E4A3-4735-0240-533B81B91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0F6DA-2A34-3C36-FEED-1CF1E72B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20581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934B7C-6808-4321-B49C-0F3E57C93251}"/>
              </a:ext>
            </a:extLst>
          </p:cNvPr>
          <p:cNvSpPr/>
          <p:nvPr userDrawn="1"/>
        </p:nvSpPr>
        <p:spPr>
          <a:xfrm>
            <a:off x="10290220" y="22519"/>
            <a:ext cx="1901780" cy="8500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AU" sz="1200">
              <a:solidFill>
                <a:schemeClr val="tx1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5B6548-DB60-4CB0-9AD6-A1BEE9BD7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46" y="279069"/>
            <a:ext cx="10868486" cy="438907"/>
          </a:xfrm>
        </p:spPr>
        <p:txBody>
          <a:bodyPr/>
          <a:lstStyle>
            <a:lvl1pPr>
              <a:defRPr sz="2400" cap="none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2986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478367" y="478072"/>
            <a:ext cx="11235267" cy="439108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0985" y="5133178"/>
            <a:ext cx="10850032" cy="408057"/>
          </a:xfrm>
        </p:spPr>
        <p:txBody>
          <a:bodyPr/>
          <a:lstStyle>
            <a:lvl1pPr algn="l">
              <a:defRPr sz="2933" cap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70983" y="5516827"/>
            <a:ext cx="8689380" cy="504461"/>
          </a:xfrm>
        </p:spPr>
        <p:txBody>
          <a:bodyPr/>
          <a:lstStyle>
            <a:lvl1pPr marL="0" indent="0" algn="l">
              <a:buNone/>
              <a:defRPr sz="2933" b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Subline</a:t>
            </a:r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210" y="5783763"/>
            <a:ext cx="2068956" cy="7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BD5AFB-D639-4CEE-858E-F500442E0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985" y="6187733"/>
            <a:ext cx="8689379" cy="323521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GB" noProof="0"/>
              <a:t>[Cluster] | [Date]</a:t>
            </a:r>
          </a:p>
        </p:txBody>
      </p:sp>
    </p:spTree>
    <p:extLst>
      <p:ext uri="{BB962C8B-B14F-4D97-AF65-F5344CB8AC3E}">
        <p14:creationId xmlns:p14="http://schemas.microsoft.com/office/powerpoint/2010/main" val="23067585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0985" y="2660916"/>
            <a:ext cx="10850032" cy="408057"/>
          </a:xfrm>
        </p:spPr>
        <p:txBody>
          <a:bodyPr/>
          <a:lstStyle>
            <a:lvl1pPr algn="l">
              <a:defRPr sz="3200" cap="none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70983" y="3525011"/>
            <a:ext cx="8689380" cy="504461"/>
          </a:xfrm>
        </p:spPr>
        <p:txBody>
          <a:bodyPr/>
          <a:lstStyle>
            <a:lvl1pPr marL="0" indent="0" algn="l">
              <a:buNone/>
              <a:defRPr sz="3200" b="0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679394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5" y="1805286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55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415" indent="-23706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93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70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16289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 userDrawn="1"/>
        </p:nvSpPr>
        <p:spPr>
          <a:xfrm>
            <a:off x="478367" y="1604434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5" y="1805286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55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415" indent="-23706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93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70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051D516-F48D-22D5-406D-7DA4544603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0663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5" y="1805286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55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415" indent="-23706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93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70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975346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/>
        </p:nvSpPr>
        <p:spPr>
          <a:xfrm>
            <a:off x="478367" y="1604434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0985" y="1805286"/>
            <a:ext cx="10850033" cy="4312013"/>
          </a:xfrm>
        </p:spPr>
        <p:txBody>
          <a:bodyPr/>
          <a:lstStyle>
            <a:lvl1pPr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1pPr>
            <a:lvl2pPr marL="478355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/>
            </a:lvl2pPr>
            <a:lvl3pPr marL="715415" indent="-23706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3pPr>
            <a:lvl4pPr marL="954593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4pPr>
            <a:lvl5pPr marL="1193770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23241C1-9F63-EAF3-2896-0599E2CEA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79737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8" y="1604434"/>
            <a:ext cx="11235265" cy="4751917"/>
          </a:xfrm>
          <a:noFill/>
        </p:spPr>
        <p:txBody>
          <a:bodyPr lIns="144000" tIns="180000" rIns="144000" bIns="180000"/>
          <a:lstStyle>
            <a:lvl1pPr marL="361942" indent="-361942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accent1"/>
                </a:solidFill>
              </a:defRPr>
            </a:lvl1pPr>
            <a:lvl2pPr marL="599002" indent="-23706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963060" indent="-24341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195887" indent="-23282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428715" indent="-24341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2D99D0D-94CD-42D0-AF23-30CA760C1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2193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8" y="1604434"/>
            <a:ext cx="11235265" cy="4751917"/>
          </a:xfrm>
          <a:solidFill>
            <a:srgbClr val="F1EDE9"/>
          </a:solidFill>
        </p:spPr>
        <p:txBody>
          <a:bodyPr lIns="144000" tIns="180000" rIns="144000" bIns="180000"/>
          <a:lstStyle>
            <a:lvl1pPr marL="361942" indent="-361942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accent1"/>
                </a:solidFill>
              </a:defRPr>
            </a:lvl1pPr>
            <a:lvl2pPr marL="599002" indent="-23706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963060" indent="-24341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 marL="1195887" indent="-23282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 marL="1428715" indent="-24341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4EA84DA-D2FB-5BF9-0F1D-7BE629209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FEAC0F30-D52C-B4B0-974F-24240C9350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983" y="782400"/>
            <a:ext cx="10850033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3876652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8368" y="1604434"/>
            <a:ext cx="11235265" cy="4751917"/>
          </a:xfrm>
          <a:solidFill>
            <a:schemeClr val="accent1"/>
          </a:solidFill>
        </p:spPr>
        <p:txBody>
          <a:bodyPr lIns="144000" tIns="180000" rIns="144000" bIns="180000"/>
          <a:lstStyle>
            <a:lvl1pPr marL="361942" indent="-361942">
              <a:lnSpc>
                <a:spcPct val="114000"/>
              </a:lnSpc>
              <a:spcBef>
                <a:spcPts val="1600"/>
              </a:spcBef>
              <a:spcAft>
                <a:spcPts val="0"/>
              </a:spcAft>
              <a:buClrTx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599002" indent="-23706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2pPr>
            <a:lvl3pPr marL="963060" indent="-24341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3pPr>
            <a:lvl4pPr marL="1195887" indent="-23282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4pPr>
            <a:lvl5pPr marL="1428715" indent="-24341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Tx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DC7C785-0BE6-5F66-45E6-1ECB151FD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74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BCEE-C54A-C2C3-AFC1-168AC3E03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0FE013-9298-4F35-4858-7D6A53862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73921-4A68-9AD0-9547-630C51FE7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3CA99-3DFA-07B5-4425-83ECC8D5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CF09C-B3FE-40FE-5182-8F5D2605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01AC8-5071-9E58-EE03-DE7EFC91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5874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/>
        </p:nvSpPr>
        <p:spPr>
          <a:xfrm>
            <a:off x="478367" y="1604434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67">
              <a:solidFill>
                <a:prstClr val="black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70984" y="1892829"/>
            <a:ext cx="10850033" cy="720080"/>
          </a:xfrm>
        </p:spPr>
        <p:txBody>
          <a:bodyPr/>
          <a:lstStyle>
            <a:lvl1pPr>
              <a:lnSpc>
                <a:spcPct val="100000"/>
              </a:lnSpc>
              <a:defRPr sz="4667" b="1" cap="none" baseline="0">
                <a:latin typeface="+mn-lt"/>
              </a:defRPr>
            </a:lvl1pPr>
          </a:lstStyle>
          <a:p>
            <a:r>
              <a:rPr lang="en-GB" noProof="0"/>
              <a:t>Name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70983" y="2591285"/>
            <a:ext cx="10850035" cy="3574019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073124" algn="l"/>
              </a:tabLst>
              <a:defRPr sz="3733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17816429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4CD257F-3C91-83C0-07C1-B2DC34B2B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0520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/>
          <p:cNvSpPr/>
          <p:nvPr/>
        </p:nvSpPr>
        <p:spPr>
          <a:xfrm>
            <a:off x="478367" y="1604434"/>
            <a:ext cx="11235267" cy="475191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>
              <a:solidFill>
                <a:prstClr val="black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AEA3ECB-9D16-6839-2DCE-E71BC0507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0960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0615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8368" y="1604434"/>
            <a:ext cx="11235265" cy="475191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146F5FC-F30E-D9C6-520B-351FA4B2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638B3820-77A7-27DF-ED47-A2E207E1AD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983" y="782400"/>
            <a:ext cx="10850033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773423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16214" y="1604434"/>
            <a:ext cx="3697420" cy="4751916"/>
          </a:xfrm>
        </p:spPr>
        <p:txBody>
          <a:bodyPr/>
          <a:lstStyle>
            <a:lvl1pPr marL="241294" indent="-241294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1pPr>
            <a:lvl2pPr marL="359824" indent="-234945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tabLst/>
              <a:defRPr sz="2133"/>
            </a:lvl2pPr>
            <a:lvl3pPr marL="480472" indent="-243411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3pPr>
            <a:lvl4pPr marL="601118" indent="-239178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4pPr>
            <a:lvl5pPr marL="721766" indent="-245527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defRPr sz="2133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78368" y="1604434"/>
            <a:ext cx="7345824" cy="475191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56C3DFF-93A4-0203-8FB5-23A33D1C77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984" y="433617"/>
            <a:ext cx="10851209" cy="43890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9D9A215-A30C-FCBB-CAA0-2F92512890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983" y="782400"/>
            <a:ext cx="10850033" cy="4368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667" cap="none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6606844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1999" cy="6858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4742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962" y="4797951"/>
            <a:ext cx="11522075" cy="432000"/>
          </a:xfrm>
          <a:prstGeom prst="rect">
            <a:avLst/>
          </a:prstGeom>
        </p:spPr>
        <p:txBody>
          <a:bodyPr lIns="36000" tIns="0" rIns="0" bIns="0" anchor="b" anchorCtr="0">
            <a:normAutofit/>
          </a:bodyPr>
          <a:lstStyle>
            <a:lvl1pPr>
              <a:defRPr sz="2400" b="1">
                <a:solidFill>
                  <a:schemeClr val="accent1"/>
                </a:solidFill>
                <a:latin typeface="Univers Condensed" panose="020B050602020205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962" y="5472002"/>
            <a:ext cx="11522075" cy="432000"/>
          </a:xfrm>
          <a:prstGeom prst="rect">
            <a:avLst/>
          </a:prstGeom>
        </p:spPr>
        <p:txBody>
          <a:bodyPr lIns="36000" tIns="0" rIns="0" bIns="0">
            <a:noAutofit/>
          </a:bodyPr>
          <a:lstStyle>
            <a:lvl1pPr marL="0" indent="0" algn="l">
              <a:buNone/>
              <a:defRPr sz="2000" cap="all" baseline="0">
                <a:solidFill>
                  <a:schemeClr val="tx1"/>
                </a:solidFill>
                <a:latin typeface="Univers Condensed" panose="020B0506020202050204" pitchFamily="34" charset="0"/>
              </a:defRPr>
            </a:lvl1pPr>
            <a:lvl2pPr marL="465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1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63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9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94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60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26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Bild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414" y="5854871"/>
            <a:ext cx="1845706" cy="6485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4E9722-4A2C-4B06-B26F-F88CFBA719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3" y="6129338"/>
            <a:ext cx="8640762" cy="395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00">
                <a:latin typeface="Univers Condensed" panose="020B050602020205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414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- TITLE ONLY (small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3114" y="301925"/>
            <a:ext cx="10800000" cy="320796"/>
          </a:xfrm>
        </p:spPr>
        <p:txBody>
          <a:bodyPr lIns="36000" rIns="0" anchor="b"/>
          <a:lstStyle>
            <a:lvl1pPr>
              <a:defRPr sz="2000" b="1">
                <a:latin typeface="Univers Condensed" panose="020B050602020205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>
          <a:xfrm>
            <a:off x="650268" y="6528996"/>
            <a:ext cx="11206770" cy="252000"/>
          </a:xfrm>
        </p:spPr>
        <p:txBody>
          <a:bodyPr anchor="ctr"/>
          <a:lstStyle>
            <a:lvl1pPr>
              <a:defRPr sz="800">
                <a:latin typeface="+mn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>
          <a:xfrm>
            <a:off x="155575" y="6528996"/>
            <a:ext cx="488343" cy="252000"/>
          </a:xfrm>
        </p:spPr>
        <p:txBody>
          <a:bodyPr anchor="ctr"/>
          <a:lstStyle>
            <a:lvl1pPr>
              <a:defRPr sz="800" b="1">
                <a:latin typeface="+mn-lt"/>
                <a:cs typeface="Arial" panose="020B0604020202020204" pitchFamily="34" charset="0"/>
              </a:defRPr>
            </a:lvl1pPr>
          </a:lstStyle>
          <a:p>
            <a:fld id="{252CB597-E57B-4DAA-9E80-4CDA61C3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0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orient="horz" pos="414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800" y="432000"/>
            <a:ext cx="9118800" cy="4392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140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4.emf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oleObject" Target="../embeddings/oleObject2.bin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tags" Target="../tags/tag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5.emf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oleObject" Target="../embeddings/oleObject3.bin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77F14B-59B8-7032-CA16-B6E488AD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7C07F-F073-1C6B-3C84-5476125F7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2F133-21FE-5760-4D71-3130ECDBB9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EA26C-F056-49C2-93FE-134E0D745F7D}" type="datetimeFigureOut">
              <a:rPr lang="en-AU" smtClean="0"/>
              <a:t>24/03/2025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8509A-30FD-EE33-6395-52557FA94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5320-0A1B-C3B0-7C06-A5E893B2D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CF018-2814-4121-B526-0D69ED085DE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3E851-6219-403F-4A9F-94E11F0A886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3263" y="66421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3805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70984" y="433617"/>
            <a:ext cx="8209325" cy="438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0986" y="1853292"/>
            <a:ext cx="10850033" cy="4312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4599" y="6480176"/>
            <a:ext cx="10802752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AU">
                <a:solidFill>
                  <a:prstClr val="black"/>
                </a:solidFill>
                <a:latin typeface="Arial" panose="020B0604020202020204"/>
                <a:cs typeface="+mn-cs"/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GB">
              <a:solidFill>
                <a:prstClr val="black"/>
              </a:solidFill>
              <a:latin typeface="Arial" panose="020B0604020202020204"/>
              <a:cs typeface="+mn-cs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8459" y="6480176"/>
            <a:ext cx="385052" cy="14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65CACEF0-9583-4001-AE4B-9944D7574890}" type="slidenum">
              <a:rPr lang="en-GB" sz="800" smtClean="0">
                <a:solidFill>
                  <a:prstClr val="black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GB" sz="800">
                <a:solidFill>
                  <a:prstClr val="black"/>
                </a:solidFill>
              </a:rPr>
              <a:t> |</a:t>
            </a:r>
          </a:p>
        </p:txBody>
      </p:sp>
      <p:pic>
        <p:nvPicPr>
          <p:cNvPr id="9" name="Bild 1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75" y="145036"/>
            <a:ext cx="2068956" cy="7274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A829A4-D0E8-3D79-1129-2C705D56F77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3263" y="66421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5383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</p:sldLayoutIdLst>
  <p:transition>
    <p:wipe dir="r"/>
  </p:transition>
  <p:hf sldNum="0" hdr="0" ftr="0" dt="0"/>
  <p:txStyles>
    <p:titleStyle>
      <a:lvl1pPr algn="l" defTabSz="1219140" rtl="0" eaLnBrk="1" latinLnBrk="0" hangingPunct="1">
        <a:lnSpc>
          <a:spcPts val="3067"/>
        </a:lnSpc>
        <a:spcBef>
          <a:spcPct val="0"/>
        </a:spcBef>
        <a:buNone/>
        <a:defRPr sz="2667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7055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56685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913371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870056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3826743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69600" y="433617"/>
            <a:ext cx="8209325" cy="438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0986" y="1853292"/>
            <a:ext cx="10850033" cy="4312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4599" y="6386868"/>
            <a:ext cx="10802752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8459" y="6480176"/>
            <a:ext cx="385052" cy="14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65CACEF0-9583-4001-AE4B-9944D7574890}" type="slidenum">
              <a:rPr lang="en-GB" sz="1200">
                <a:solidFill>
                  <a:prstClr val="black"/>
                </a:solidFill>
              </a:rPr>
              <a:pPr algn="r"/>
              <a:t>‹#›</a:t>
            </a:fld>
            <a:r>
              <a:rPr lang="en-GB" sz="1200">
                <a:solidFill>
                  <a:prstClr val="black"/>
                </a:solidFill>
              </a:rPr>
              <a:t> |</a:t>
            </a:r>
          </a:p>
        </p:txBody>
      </p:sp>
      <p:sp>
        <p:nvSpPr>
          <p:cNvPr id="7" name="Rechteck 13"/>
          <p:cNvSpPr/>
          <p:nvPr/>
        </p:nvSpPr>
        <p:spPr>
          <a:xfrm>
            <a:off x="478459" y="6480176"/>
            <a:ext cx="385052" cy="14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65CACEF0-9583-4001-AE4B-9944D7574890}" type="slidenum">
              <a:rPr lang="en-GB" sz="1200">
                <a:solidFill>
                  <a:prstClr val="black"/>
                </a:solidFill>
              </a:rPr>
              <a:pPr algn="r"/>
              <a:t>‹#›</a:t>
            </a:fld>
            <a:r>
              <a:rPr lang="en-GB" sz="1200">
                <a:solidFill>
                  <a:prstClr val="black"/>
                </a:solidFill>
              </a:rPr>
              <a:t> |</a:t>
            </a:r>
          </a:p>
        </p:txBody>
      </p:sp>
      <p:pic>
        <p:nvPicPr>
          <p:cNvPr id="8" name="Bild 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641" y="327132"/>
            <a:ext cx="1714710" cy="6029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F210E-E6F6-2F6D-9753-857C3CD43A3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3263" y="66421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0341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</p:sldLayoutIdLst>
  <p:hf sldNum="0" hdr="0" dt="0"/>
  <p:txStyles>
    <p:titleStyle>
      <a:lvl1pPr algn="l" defTabSz="1219140" rtl="0" eaLnBrk="1" latinLnBrk="0" hangingPunct="1">
        <a:lnSpc>
          <a:spcPts val="3067"/>
        </a:lnSpc>
        <a:spcBef>
          <a:spcPct val="0"/>
        </a:spcBef>
        <a:buNone/>
        <a:defRPr sz="2667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7055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56685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913371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870056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3826743" indent="-237055" algn="l" defTabSz="121914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2A1C217-AC3E-453A-A761-2C7A84CFB5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2305947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473" imgH="476" progId="TCLayout.ActiveDocument.1">
                  <p:embed/>
                </p:oleObj>
              </mc:Choice>
              <mc:Fallback>
                <p:oleObj name="think-cell Slide" r:id="rId23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2A1C217-AC3E-453A-A761-2C7A84CFB5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70984" y="433617"/>
            <a:ext cx="8209325" cy="438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0988" y="1853292"/>
            <a:ext cx="10850033" cy="4312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4599" y="6480176"/>
            <a:ext cx="10802752" cy="1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>
                <a:solidFill>
                  <a:prstClr val="black"/>
                </a:solidFill>
              </a:rPr>
              <a:t>Strictly Private &amp; Confidential – This is a working document created for discussion purposes only. Nothing contained in this document represents the agreed position of Imperial Tobacco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 userDrawn="1"/>
        </p:nvSpPr>
        <p:spPr>
          <a:xfrm>
            <a:off x="478459" y="6480176"/>
            <a:ext cx="385052" cy="14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65CACEF0-9583-4001-AE4B-9944D7574890}" type="slidenum">
              <a:rPr lang="en-GB" sz="1200">
                <a:solidFill>
                  <a:prstClr val="black"/>
                </a:solidFill>
              </a:rPr>
              <a:pPr algn="r"/>
              <a:t>‹#›</a:t>
            </a:fld>
            <a:r>
              <a:rPr lang="en-GB" sz="1200">
                <a:solidFill>
                  <a:prstClr val="black"/>
                </a:solidFill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48574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</p:sldLayoutIdLst>
  <p:hf sldNum="0" hdr="0" dt="0"/>
  <p:txStyles>
    <p:titleStyle>
      <a:lvl1pPr algn="l" defTabSz="1219110" rtl="0" eaLnBrk="1" latinLnBrk="0" hangingPunct="1">
        <a:lnSpc>
          <a:spcPts val="3067"/>
        </a:lnSpc>
        <a:spcBef>
          <a:spcPct val="0"/>
        </a:spcBef>
        <a:buNone/>
        <a:defRPr sz="2667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7049" indent="-237049" algn="l" defTabSz="121911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56661" indent="-237049" algn="l" defTabSz="121911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913323" indent="-237049" algn="l" defTabSz="121911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869984" indent="-237049" algn="l" defTabSz="121911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3826647" indent="-237049" algn="l" defTabSz="121911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74F30A9-BB9E-824F-BF8C-18C394AD3D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513761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59" imgH="360" progId="TCLayout.ActiveDocument.1">
                  <p:embed/>
                </p:oleObj>
              </mc:Choice>
              <mc:Fallback>
                <p:oleObj name="think-cell Slide" r:id="rId24" imgW="359" imgH="36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74F30A9-BB9E-824F-BF8C-18C394AD3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70984" y="433617"/>
            <a:ext cx="8209325" cy="438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70985" y="1853291"/>
            <a:ext cx="10850033" cy="43120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8458" y="6480176"/>
            <a:ext cx="385052" cy="144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fld id="{65CACEF0-9583-4001-AE4B-9944D7574890}" type="slidenum">
              <a:rPr lang="en-GB" sz="1200" smtClean="0">
                <a:solidFill>
                  <a:prstClr val="black"/>
                </a:solidFill>
              </a:rPr>
              <a:pPr algn="r"/>
              <a:t>‹#›</a:t>
            </a:fld>
            <a:r>
              <a:rPr lang="en-GB" sz="1200">
                <a:solidFill>
                  <a:prstClr val="black"/>
                </a:solidFill>
              </a:rPr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CDDF0-0E4B-A926-371C-AEA3C665566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83263" y="6642100"/>
            <a:ext cx="6540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9520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1" r:id="rId20"/>
    <p:sldLayoutId id="2147483833" r:id="rId21"/>
  </p:sldLayoutIdLst>
  <p:hf sldNum="0" hdr="0" dt="0"/>
  <p:txStyles>
    <p:titleStyle>
      <a:lvl1pPr algn="l" defTabSz="1219170" rtl="0" eaLnBrk="1" latinLnBrk="0" hangingPunct="1">
        <a:lnSpc>
          <a:spcPts val="3067"/>
        </a:lnSpc>
        <a:spcBef>
          <a:spcPct val="0"/>
        </a:spcBef>
        <a:buNone/>
        <a:defRPr sz="2667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7061" indent="-237061" algn="l" defTabSz="121917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56709" indent="-237061" algn="l" defTabSz="121917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913419" indent="-237061" algn="l" defTabSz="121917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870128" indent="-237061" algn="l" defTabSz="121917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3826838" indent="-237061" algn="l" defTabSz="121917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15">
          <p15:clr>
            <a:srgbClr val="F26B43"/>
          </p15:clr>
        </p15:guide>
        <p15:guide id="4" pos="72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.emf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10.png"/><Relationship Id="rId4" Type="http://schemas.openxmlformats.org/officeDocument/2006/relationships/chart" Target="../charts/chart2.xml"/><Relationship Id="rId9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e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1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5.sv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openxmlformats.org/officeDocument/2006/relationships/image" Target="../media/image1.emf"/><Relationship Id="rId15" Type="http://schemas.openxmlformats.org/officeDocument/2006/relationships/image" Target="../media/image35.svg"/><Relationship Id="rId10" Type="http://schemas.openxmlformats.org/officeDocument/2006/relationships/image" Target="../media/image32.svg"/><Relationship Id="rId4" Type="http://schemas.microsoft.com/office/2007/relationships/hdphoto" Target="../media/hdphoto4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0DC81-A92A-6AF5-7D3B-DD16D93F9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mountain with clouds in the sky&#10;&#10;Description automatically generated">
            <a:extLst>
              <a:ext uri="{FF2B5EF4-FFF2-40B4-BE49-F238E27FC236}">
                <a16:creationId xmlns:a16="http://schemas.microsoft.com/office/drawing/2014/main" id="{E5902BF1-C09D-361B-A875-0861CDC5D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98" b="15616"/>
          <a:stretch/>
        </p:blipFill>
        <p:spPr>
          <a:xfrm>
            <a:off x="0" y="0"/>
            <a:ext cx="1220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87447F-625C-E621-179C-18A61127C65E}"/>
              </a:ext>
            </a:extLst>
          </p:cNvPr>
          <p:cNvSpPr/>
          <p:nvPr/>
        </p:nvSpPr>
        <p:spPr>
          <a:xfrm>
            <a:off x="12000" y="0"/>
            <a:ext cx="12191999" cy="6858001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3000">
                <a:schemeClr val="accent1">
                  <a:alpha val="84000"/>
                </a:schemeClr>
              </a:gs>
            </a:gsLst>
            <a:lin ang="108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FAAD63-BE6E-3995-8596-33030A2C2929}"/>
              </a:ext>
            </a:extLst>
          </p:cNvPr>
          <p:cNvSpPr txBox="1">
            <a:spLocks/>
          </p:cNvSpPr>
          <p:nvPr/>
        </p:nvSpPr>
        <p:spPr>
          <a:xfrm>
            <a:off x="5640547" y="2894284"/>
            <a:ext cx="6057461" cy="438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9170" rtl="0" eaLnBrk="1" latinLnBrk="0" hangingPunct="1">
              <a:lnSpc>
                <a:spcPts val="3067"/>
              </a:lnSpc>
              <a:spcBef>
                <a:spcPct val="0"/>
              </a:spcBef>
              <a:buNone/>
              <a:defRPr sz="2667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AU" sz="4000" dirty="0">
                <a:solidFill>
                  <a:schemeClr val="bg1"/>
                </a:solidFill>
                <a:latin typeface="Stainless-Light" panose="02000603030000020003" pitchFamily="2" charset="0"/>
              </a:rPr>
              <a:t>Champion</a:t>
            </a:r>
          </a:p>
          <a:p>
            <a:pPr>
              <a:lnSpc>
                <a:spcPts val="4500"/>
              </a:lnSpc>
            </a:pPr>
            <a:r>
              <a:rPr lang="en-AU" sz="3000" b="0" dirty="0">
                <a:solidFill>
                  <a:schemeClr val="accent1">
                    <a:lumMod val="40000"/>
                    <a:lumOff val="60000"/>
                  </a:schemeClr>
                </a:solidFill>
                <a:latin typeface="Stainless-Light" panose="02000603030000020003" pitchFamily="2" charset="0"/>
              </a:rPr>
              <a:t>KV Reasons to believe</a:t>
            </a:r>
            <a:endParaRPr lang="en-US" sz="3000" b="0" dirty="0">
              <a:solidFill>
                <a:schemeClr val="accent1">
                  <a:lumMod val="40000"/>
                  <a:lumOff val="60000"/>
                </a:schemeClr>
              </a:solidFill>
              <a:latin typeface="Stainless-Light" panose="02000603030000020003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7A11C3-9349-94ED-D72D-FA620C0DF05F}"/>
              </a:ext>
            </a:extLst>
          </p:cNvPr>
          <p:cNvCxnSpPr>
            <a:cxnSpLocks/>
          </p:cNvCxnSpPr>
          <p:nvPr/>
        </p:nvCxnSpPr>
        <p:spPr>
          <a:xfrm>
            <a:off x="5074345" y="0"/>
            <a:ext cx="0" cy="6858000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AD0EF816-944A-AE41-B808-C3FF48280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746" y="2762433"/>
            <a:ext cx="3661933" cy="123566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BDD857-05C1-A327-C998-6386B787F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8123" y="6094752"/>
            <a:ext cx="1300720" cy="438907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C509449-AA86-8FD1-4155-CC319E657232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pic>
        <p:nvPicPr>
          <p:cNvPr id="4" name="Picture 3" descr="A yellow and red logo&#10;&#10;Description automatically generated">
            <a:extLst>
              <a:ext uri="{FF2B5EF4-FFF2-40B4-BE49-F238E27FC236}">
                <a16:creationId xmlns:a16="http://schemas.microsoft.com/office/drawing/2014/main" id="{4765C286-D23E-9663-06B8-93AEFD1B9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217580" y="6059583"/>
            <a:ext cx="1084642" cy="501877"/>
          </a:xfrm>
          <a:prstGeom prst="rect">
            <a:avLst/>
          </a:prstGeom>
        </p:spPr>
      </p:pic>
      <p:pic>
        <p:nvPicPr>
          <p:cNvPr id="6" name="Picture 5" descr="A white snowflake with a black background&#10;&#10;Description automatically generated">
            <a:extLst>
              <a:ext uri="{FF2B5EF4-FFF2-40B4-BE49-F238E27FC236}">
                <a16:creationId xmlns:a16="http://schemas.microsoft.com/office/drawing/2014/main" id="{07B753B2-DBB6-CA56-F8DB-9D96895A39A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08" y="324341"/>
            <a:ext cx="2410144" cy="22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2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CB3BC-D6E0-7358-5B9E-935CE32D5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denim shirt&#10;&#10;AI-generated content may be incorrect.">
            <a:extLst>
              <a:ext uri="{FF2B5EF4-FFF2-40B4-BE49-F238E27FC236}">
                <a16:creationId xmlns:a16="http://schemas.microsoft.com/office/drawing/2014/main" id="{46B852F9-A1AF-C7A7-2F3C-3B5073866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7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A842A3-3C3D-A541-C275-C61F6115106A}"/>
              </a:ext>
            </a:extLst>
          </p:cNvPr>
          <p:cNvSpPr/>
          <p:nvPr/>
        </p:nvSpPr>
        <p:spPr>
          <a:xfrm>
            <a:off x="0" y="4999512"/>
            <a:ext cx="12192000" cy="185848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9911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Same-side Corner of Rectangle 24">
            <a:extLst>
              <a:ext uri="{FF2B5EF4-FFF2-40B4-BE49-F238E27FC236}">
                <a16:creationId xmlns:a16="http://schemas.microsoft.com/office/drawing/2014/main" id="{B2EF277D-8E80-7E81-24D1-758D65FC44C8}"/>
              </a:ext>
            </a:extLst>
          </p:cNvPr>
          <p:cNvSpPr/>
          <p:nvPr/>
        </p:nvSpPr>
        <p:spPr>
          <a:xfrm rot="5400000">
            <a:off x="4565493" y="-1912881"/>
            <a:ext cx="1515629" cy="10646618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6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78F36F-C905-1AF3-FDB3-D87A5E33CDDF}"/>
              </a:ext>
            </a:extLst>
          </p:cNvPr>
          <p:cNvCxnSpPr>
            <a:cxnSpLocks/>
          </p:cNvCxnSpPr>
          <p:nvPr/>
        </p:nvCxnSpPr>
        <p:spPr>
          <a:xfrm>
            <a:off x="4365150" y="2660075"/>
            <a:ext cx="0" cy="1508164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9E4E3B26-C0C8-D7FA-6BFA-2596F9BA7C0E}"/>
              </a:ext>
            </a:extLst>
          </p:cNvPr>
          <p:cNvSpPr txBox="1">
            <a:spLocks/>
          </p:cNvSpPr>
          <p:nvPr/>
        </p:nvSpPr>
        <p:spPr>
          <a:xfrm>
            <a:off x="791914" y="2652609"/>
            <a:ext cx="4072318" cy="15156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170" rtl="0" eaLnBrk="1" latinLnBrk="0" hangingPunct="1">
              <a:lnSpc>
                <a:spcPts val="3067"/>
              </a:lnSpc>
              <a:spcBef>
                <a:spcPct val="0"/>
              </a:spcBef>
              <a:buNone/>
              <a:defRPr sz="2667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AU" sz="4000" dirty="0">
                <a:solidFill>
                  <a:schemeClr val="bg1"/>
                </a:solidFill>
                <a:latin typeface="Stainless-Light" panose="02000603030000020003" pitchFamily="2" charset="0"/>
              </a:rPr>
              <a:t>Key Visual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029B9E9-8906-DBD6-3B39-E3AFFE4EE628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5BC0A91-81B0-B66F-99EE-1EE193DF6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8123" y="6094752"/>
            <a:ext cx="1300720" cy="438907"/>
          </a:xfrm>
          <a:prstGeom prst="rect">
            <a:avLst/>
          </a:prstGeom>
        </p:spPr>
      </p:pic>
      <p:pic>
        <p:nvPicPr>
          <p:cNvPr id="5" name="Picture 4" descr="A yellow and red logo&#10;&#10;Description automatically generated">
            <a:extLst>
              <a:ext uri="{FF2B5EF4-FFF2-40B4-BE49-F238E27FC236}">
                <a16:creationId xmlns:a16="http://schemas.microsoft.com/office/drawing/2014/main" id="{F2FB3C87-4942-3AE5-F1BF-842687FA18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217580" y="6059583"/>
            <a:ext cx="1084642" cy="501877"/>
          </a:xfrm>
          <a:prstGeom prst="rect">
            <a:avLst/>
          </a:prstGeom>
        </p:spPr>
      </p:pic>
      <p:pic>
        <p:nvPicPr>
          <p:cNvPr id="6" name="Picture 5" descr="A white snowflake with a black background&#10;&#10;Description automatically generated">
            <a:extLst>
              <a:ext uri="{FF2B5EF4-FFF2-40B4-BE49-F238E27FC236}">
                <a16:creationId xmlns:a16="http://schemas.microsoft.com/office/drawing/2014/main" id="{72AF95F6-52C9-9B8F-4ACD-C2084257ABF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642" y="324341"/>
            <a:ext cx="1889810" cy="1735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A8AB8A-D055-977F-B8DB-5BC6245CA2FE}"/>
              </a:ext>
            </a:extLst>
          </p:cNvPr>
          <p:cNvSpPr txBox="1"/>
          <p:nvPr/>
        </p:nvSpPr>
        <p:spPr>
          <a:xfrm>
            <a:off x="4864232" y="3446481"/>
            <a:ext cx="1436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AU" sz="1600" dirty="0">
                <a:solidFill>
                  <a:schemeClr val="bg1">
                    <a:alpha val="50000"/>
                  </a:schemeClr>
                </a:solidFill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DC316-6E81-0A1A-BDA2-013D1649433D}"/>
              </a:ext>
            </a:extLst>
          </p:cNvPr>
          <p:cNvSpPr txBox="1"/>
          <p:nvPr/>
        </p:nvSpPr>
        <p:spPr>
          <a:xfrm>
            <a:off x="6613743" y="3446481"/>
            <a:ext cx="20205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AU" sz="1600" dirty="0">
                <a:solidFill>
                  <a:schemeClr val="bg1">
                    <a:alpha val="50000"/>
                  </a:schemeClr>
                </a:solidFill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23723C-B5EF-A879-582F-F3288C54FCC5}"/>
              </a:ext>
            </a:extLst>
          </p:cNvPr>
          <p:cNvSpPr txBox="1"/>
          <p:nvPr/>
        </p:nvSpPr>
        <p:spPr>
          <a:xfrm>
            <a:off x="8946948" y="3446481"/>
            <a:ext cx="1436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defTabSz="12191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dirty="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443030-DD4B-F7A0-66B7-8759908A5659}"/>
              </a:ext>
            </a:extLst>
          </p:cNvPr>
          <p:cNvCxnSpPr/>
          <p:nvPr/>
        </p:nvCxnSpPr>
        <p:spPr>
          <a:xfrm>
            <a:off x="5518977" y="3159601"/>
            <a:ext cx="4162534" cy="0"/>
          </a:xfrm>
          <a:prstGeom prst="line">
            <a:avLst/>
          </a:prstGeom>
          <a:ln>
            <a:solidFill>
              <a:schemeClr val="bg1"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FA274C6-656F-FA1A-9172-FECB6B9C4291}"/>
              </a:ext>
            </a:extLst>
          </p:cNvPr>
          <p:cNvSpPr/>
          <p:nvPr/>
        </p:nvSpPr>
        <p:spPr>
          <a:xfrm>
            <a:off x="5495531" y="3065816"/>
            <a:ext cx="199292" cy="1992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8B6A83-F9BE-8B05-43C9-AFF02950DA4E}"/>
              </a:ext>
            </a:extLst>
          </p:cNvPr>
          <p:cNvSpPr/>
          <p:nvPr/>
        </p:nvSpPr>
        <p:spPr>
          <a:xfrm>
            <a:off x="7511900" y="3065816"/>
            <a:ext cx="199292" cy="1992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2111D2-8E82-B037-CFF8-67B5A7AAD59E}"/>
              </a:ext>
            </a:extLst>
          </p:cNvPr>
          <p:cNvSpPr/>
          <p:nvPr/>
        </p:nvSpPr>
        <p:spPr>
          <a:xfrm>
            <a:off x="9563439" y="3065816"/>
            <a:ext cx="199292" cy="19929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2700000" scaled="0"/>
          </a:gradFill>
          <a:ln w="19050">
            <a:solidFill>
              <a:schemeClr val="bg1"/>
            </a:solidFill>
          </a:ln>
          <a:effectLst>
            <a:outerShdw blurRad="254000" dir="5400000" algn="ctr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5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65B6D-47F0-8B43-24A2-70F116AAD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C752B3-1B06-4638-12CF-C9507051E7C0}"/>
              </a:ext>
            </a:extLst>
          </p:cNvPr>
          <p:cNvSpPr/>
          <p:nvPr/>
        </p:nvSpPr>
        <p:spPr>
          <a:xfrm>
            <a:off x="431186" y="6368902"/>
            <a:ext cx="859997" cy="39588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4A280A-965B-2AC0-9D20-5150CF80EEFD}"/>
              </a:ext>
            </a:extLst>
          </p:cNvPr>
          <p:cNvSpPr/>
          <p:nvPr/>
        </p:nvSpPr>
        <p:spPr>
          <a:xfrm>
            <a:off x="-5796" y="-10283"/>
            <a:ext cx="12197792" cy="6891728"/>
          </a:xfrm>
          <a:prstGeom prst="rect">
            <a:avLst/>
          </a:prstGeom>
          <a:gradFill>
            <a:gsLst>
              <a:gs pos="34000">
                <a:schemeClr val="bg1"/>
              </a:gs>
              <a:gs pos="81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pic>
        <p:nvPicPr>
          <p:cNvPr id="24" name="Picture 23" descr="A orange and black logo&#10;&#10;Description automatically generated">
            <a:extLst>
              <a:ext uri="{FF2B5EF4-FFF2-40B4-BE49-F238E27FC236}">
                <a16:creationId xmlns:a16="http://schemas.microsoft.com/office/drawing/2014/main" id="{3995DE64-6B6C-13A0-BC7A-469D1407AA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0" y="4268019"/>
            <a:ext cx="1970392" cy="1807293"/>
          </a:xfrm>
          <a:prstGeom prst="rect">
            <a:avLst/>
          </a:prstGeom>
          <a:effectLst/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1C5DF674-6993-78E3-9E4A-77E79FC5A16B}"/>
              </a:ext>
            </a:extLst>
          </p:cNvPr>
          <p:cNvSpPr txBox="1">
            <a:spLocks/>
          </p:cNvSpPr>
          <p:nvPr/>
        </p:nvSpPr>
        <p:spPr>
          <a:xfrm>
            <a:off x="367175" y="494810"/>
            <a:ext cx="4762209" cy="5078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21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Key Visual</a:t>
            </a:r>
            <a:endParaRPr lang="en-US" sz="2100" dirty="0">
              <a:latin typeface="Roboto Slab"/>
              <a:ea typeface="Roboto Slab"/>
              <a:cs typeface="Roboto Slab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2E846D-EE1C-F729-402E-004E21F5100E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BB4E1-76AF-26D8-0F51-4CD07E4A5336}"/>
              </a:ext>
            </a:extLst>
          </p:cNvPr>
          <p:cNvSpPr txBox="1"/>
          <p:nvPr/>
        </p:nvSpPr>
        <p:spPr>
          <a:xfrm>
            <a:off x="-9314" y="-7236"/>
            <a:ext cx="1205068" cy="312358"/>
          </a:xfrm>
          <a:prstGeom prst="rect">
            <a:avLst/>
          </a:prstGeom>
          <a:solidFill>
            <a:srgbClr val="ED700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Champion 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774E57-5183-EBFA-E02F-3AD28CB48097}"/>
              </a:ext>
            </a:extLst>
          </p:cNvPr>
          <p:cNvSpPr txBox="1"/>
          <p:nvPr/>
        </p:nvSpPr>
        <p:spPr>
          <a:xfrm>
            <a:off x="1195754" y="-7236"/>
            <a:ext cx="634290" cy="3123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5E8F3C-B201-F9BF-8B2F-4D2A2E550759}"/>
              </a:ext>
            </a:extLst>
          </p:cNvPr>
          <p:cNvSpPr txBox="1"/>
          <p:nvPr/>
        </p:nvSpPr>
        <p:spPr>
          <a:xfrm>
            <a:off x="5365832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D969F-D136-8CF3-20A3-1E262B500566}"/>
              </a:ext>
            </a:extLst>
          </p:cNvPr>
          <p:cNvSpPr txBox="1"/>
          <p:nvPr/>
        </p:nvSpPr>
        <p:spPr>
          <a:xfrm>
            <a:off x="6647164" y="582530"/>
            <a:ext cx="1271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defTabSz="12191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B5B1F-42CF-C715-9DD0-B20C5D3577F2}"/>
              </a:ext>
            </a:extLst>
          </p:cNvPr>
          <p:cNvSpPr txBox="1"/>
          <p:nvPr/>
        </p:nvSpPr>
        <p:spPr>
          <a:xfrm>
            <a:off x="7921550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7EAD59-A1C8-5F87-FB55-DF4733FABC30}"/>
              </a:ext>
            </a:extLst>
          </p:cNvPr>
          <p:cNvCxnSpPr>
            <a:cxnSpLocks/>
          </p:cNvCxnSpPr>
          <p:nvPr/>
        </p:nvCxnSpPr>
        <p:spPr>
          <a:xfrm>
            <a:off x="5946741" y="379641"/>
            <a:ext cx="2610714" cy="0"/>
          </a:xfrm>
          <a:prstGeom prst="line">
            <a:avLst/>
          </a:prstGeom>
          <a:ln>
            <a:gradFill>
              <a:gsLst>
                <a:gs pos="39000">
                  <a:schemeClr val="bg1">
                    <a:lumMod val="85000"/>
                  </a:schemeClr>
                </a:gs>
                <a:gs pos="0">
                  <a:schemeClr val="bg1">
                    <a:lumMod val="8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C81C9E4-AE45-C2DE-9D46-8678A5C325A8}"/>
              </a:ext>
            </a:extLst>
          </p:cNvPr>
          <p:cNvSpPr/>
          <p:nvPr/>
        </p:nvSpPr>
        <p:spPr>
          <a:xfrm>
            <a:off x="5901779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0CE565-92D6-3CD9-8B9A-5F828DEA5BD9}"/>
              </a:ext>
            </a:extLst>
          </p:cNvPr>
          <p:cNvSpPr/>
          <p:nvPr/>
        </p:nvSpPr>
        <p:spPr>
          <a:xfrm>
            <a:off x="718342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8F5CCB-CA4E-5C01-E567-D0D30B6BD3DD}"/>
              </a:ext>
            </a:extLst>
          </p:cNvPr>
          <p:cNvSpPr/>
          <p:nvPr/>
        </p:nvSpPr>
        <p:spPr>
          <a:xfrm>
            <a:off x="8460503" y="285856"/>
            <a:ext cx="199292" cy="19929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2700000" scaled="0"/>
          </a:gradFill>
          <a:ln w="19050">
            <a:solidFill>
              <a:schemeClr val="bg1"/>
            </a:solidFill>
          </a:ln>
          <a:effectLst>
            <a:glow rad="150766">
              <a:schemeClr val="accent1">
                <a:alpha val="21425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71EDBF-AE20-DCB4-AF3A-26B988872C12}"/>
              </a:ext>
            </a:extLst>
          </p:cNvPr>
          <p:cNvCxnSpPr>
            <a:cxnSpLocks/>
          </p:cNvCxnSpPr>
          <p:nvPr/>
        </p:nvCxnSpPr>
        <p:spPr>
          <a:xfrm flipH="1">
            <a:off x="-9314" y="1097201"/>
            <a:ext cx="122013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Bild 1">
            <a:extLst>
              <a:ext uri="{FF2B5EF4-FFF2-40B4-BE49-F238E27FC236}">
                <a16:creationId xmlns:a16="http://schemas.microsoft.com/office/drawing/2014/main" id="{125F404E-6563-64B7-28C3-139BB108F9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625" y="370512"/>
            <a:ext cx="1049484" cy="369021"/>
          </a:xfrm>
          <a:prstGeom prst="rect">
            <a:avLst/>
          </a:prstGeom>
          <a:noFill/>
        </p:spPr>
      </p:pic>
      <p:pic>
        <p:nvPicPr>
          <p:cNvPr id="44" name="Picture 43" descr="A yellow and red logo&#10;&#10;Description automatically generated">
            <a:extLst>
              <a:ext uri="{FF2B5EF4-FFF2-40B4-BE49-F238E27FC236}">
                <a16:creationId xmlns:a16="http://schemas.microsoft.com/office/drawing/2014/main" id="{69C9FA45-888A-D64A-D9DE-5D10F7944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595821" y="329703"/>
            <a:ext cx="934107" cy="4322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CB05B5-6C6C-C654-D905-D635DA467E34}"/>
              </a:ext>
            </a:extLst>
          </p:cNvPr>
          <p:cNvCxnSpPr>
            <a:cxnSpLocks/>
          </p:cNvCxnSpPr>
          <p:nvPr/>
        </p:nvCxnSpPr>
        <p:spPr>
          <a:xfrm>
            <a:off x="9245583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119B46-7535-C095-1451-067B61EEDD12}"/>
              </a:ext>
            </a:extLst>
          </p:cNvPr>
          <p:cNvCxnSpPr>
            <a:cxnSpLocks/>
          </p:cNvCxnSpPr>
          <p:nvPr/>
        </p:nvCxnSpPr>
        <p:spPr>
          <a:xfrm>
            <a:off x="5243738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F6AE737-E7A5-1A26-F1F6-A9FBF83030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905"/>
          <a:stretch/>
        </p:blipFill>
        <p:spPr>
          <a:xfrm>
            <a:off x="2947487" y="1429488"/>
            <a:ext cx="8623663" cy="4846041"/>
          </a:xfrm>
          <a:prstGeom prst="roundRect">
            <a:avLst>
              <a:gd name="adj" fmla="val 2682"/>
            </a:avLst>
          </a:prstGeom>
          <a:effectLst>
            <a:outerShdw blurRad="284419" dir="5400000" algn="ctr" rotWithShape="0">
              <a:srgbClr val="000000">
                <a:alpha val="12640"/>
              </a:srgbClr>
            </a:outerShdw>
            <a:reflection stA="16207" endPos="13166" dir="5400000" sy="-100000" algn="bl" rotWithShape="0"/>
          </a:effectLst>
        </p:spPr>
      </p:pic>
      <p:sp>
        <p:nvSpPr>
          <p:cNvPr id="25" name="Freeform 237">
            <a:extLst>
              <a:ext uri="{FF2B5EF4-FFF2-40B4-BE49-F238E27FC236}">
                <a16:creationId xmlns:a16="http://schemas.microsoft.com/office/drawing/2014/main" id="{092E37EF-4A5C-EF4A-5B33-9EBCCEDA030D}"/>
              </a:ext>
            </a:extLst>
          </p:cNvPr>
          <p:cNvSpPr>
            <a:spLocks noEditPoints="1"/>
          </p:cNvSpPr>
          <p:nvPr/>
        </p:nvSpPr>
        <p:spPr bwMode="auto">
          <a:xfrm>
            <a:off x="426030" y="1940110"/>
            <a:ext cx="757896" cy="616988"/>
          </a:xfrm>
          <a:custGeom>
            <a:avLst/>
            <a:gdLst>
              <a:gd name="T0" fmla="*/ 29 w 63"/>
              <a:gd name="T1" fmla="*/ 46 h 53"/>
              <a:gd name="T2" fmla="*/ 22 w 63"/>
              <a:gd name="T3" fmla="*/ 53 h 53"/>
              <a:gd name="T4" fmla="*/ 7 w 63"/>
              <a:gd name="T5" fmla="*/ 53 h 53"/>
              <a:gd name="T6" fmla="*/ 0 w 63"/>
              <a:gd name="T7" fmla="*/ 46 h 53"/>
              <a:gd name="T8" fmla="*/ 0 w 63"/>
              <a:gd name="T9" fmla="*/ 19 h 53"/>
              <a:gd name="T10" fmla="*/ 19 w 63"/>
              <a:gd name="T11" fmla="*/ 0 h 53"/>
              <a:gd name="T12" fmla="*/ 22 w 63"/>
              <a:gd name="T13" fmla="*/ 0 h 53"/>
              <a:gd name="T14" fmla="*/ 24 w 63"/>
              <a:gd name="T15" fmla="*/ 2 h 53"/>
              <a:gd name="T16" fmla="*/ 24 w 63"/>
              <a:gd name="T17" fmla="*/ 7 h 53"/>
              <a:gd name="T18" fmla="*/ 22 w 63"/>
              <a:gd name="T19" fmla="*/ 9 h 53"/>
              <a:gd name="T20" fmla="*/ 19 w 63"/>
              <a:gd name="T21" fmla="*/ 9 h 53"/>
              <a:gd name="T22" fmla="*/ 9 w 63"/>
              <a:gd name="T23" fmla="*/ 19 h 53"/>
              <a:gd name="T24" fmla="*/ 9 w 63"/>
              <a:gd name="T25" fmla="*/ 20 h 53"/>
              <a:gd name="T26" fmla="*/ 13 w 63"/>
              <a:gd name="T27" fmla="*/ 24 h 53"/>
              <a:gd name="T28" fmla="*/ 22 w 63"/>
              <a:gd name="T29" fmla="*/ 24 h 53"/>
              <a:gd name="T30" fmla="*/ 29 w 63"/>
              <a:gd name="T31" fmla="*/ 31 h 53"/>
              <a:gd name="T32" fmla="*/ 29 w 63"/>
              <a:gd name="T33" fmla="*/ 46 h 53"/>
              <a:gd name="T34" fmla="*/ 63 w 63"/>
              <a:gd name="T35" fmla="*/ 46 h 53"/>
              <a:gd name="T36" fmla="*/ 56 w 63"/>
              <a:gd name="T37" fmla="*/ 53 h 53"/>
              <a:gd name="T38" fmla="*/ 41 w 63"/>
              <a:gd name="T39" fmla="*/ 53 h 53"/>
              <a:gd name="T40" fmla="*/ 34 w 63"/>
              <a:gd name="T41" fmla="*/ 46 h 53"/>
              <a:gd name="T42" fmla="*/ 34 w 63"/>
              <a:gd name="T43" fmla="*/ 19 h 53"/>
              <a:gd name="T44" fmla="*/ 53 w 63"/>
              <a:gd name="T45" fmla="*/ 0 h 53"/>
              <a:gd name="T46" fmla="*/ 56 w 63"/>
              <a:gd name="T47" fmla="*/ 0 h 53"/>
              <a:gd name="T48" fmla="*/ 58 w 63"/>
              <a:gd name="T49" fmla="*/ 2 h 53"/>
              <a:gd name="T50" fmla="*/ 58 w 63"/>
              <a:gd name="T51" fmla="*/ 7 h 53"/>
              <a:gd name="T52" fmla="*/ 56 w 63"/>
              <a:gd name="T53" fmla="*/ 9 h 53"/>
              <a:gd name="T54" fmla="*/ 53 w 63"/>
              <a:gd name="T55" fmla="*/ 9 h 53"/>
              <a:gd name="T56" fmla="*/ 43 w 63"/>
              <a:gd name="T57" fmla="*/ 19 h 53"/>
              <a:gd name="T58" fmla="*/ 43 w 63"/>
              <a:gd name="T59" fmla="*/ 20 h 53"/>
              <a:gd name="T60" fmla="*/ 47 w 63"/>
              <a:gd name="T61" fmla="*/ 24 h 53"/>
              <a:gd name="T62" fmla="*/ 56 w 63"/>
              <a:gd name="T63" fmla="*/ 24 h 53"/>
              <a:gd name="T64" fmla="*/ 63 w 63"/>
              <a:gd name="T65" fmla="*/ 31 h 53"/>
              <a:gd name="T66" fmla="*/ 63 w 63"/>
              <a:gd name="T67" fmla="*/ 46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46"/>
                </a:moveTo>
                <a:cubicBezTo>
                  <a:pt x="29" y="50"/>
                  <a:pt x="26" y="53"/>
                  <a:pt x="22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0"/>
                  <a:pt x="0" y="46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8"/>
                  <a:pt x="8" y="0"/>
                  <a:pt x="19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3" y="0"/>
                  <a:pt x="24" y="1"/>
                  <a:pt x="24" y="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8"/>
                  <a:pt x="23" y="9"/>
                  <a:pt x="22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4" y="9"/>
                  <a:pt x="9" y="14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2"/>
                  <a:pt x="11" y="24"/>
                  <a:pt x="1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6" y="24"/>
                  <a:pt x="29" y="27"/>
                  <a:pt x="29" y="31"/>
                </a:cubicBezTo>
                <a:lnTo>
                  <a:pt x="29" y="46"/>
                </a:lnTo>
                <a:close/>
                <a:moveTo>
                  <a:pt x="63" y="46"/>
                </a:moveTo>
                <a:cubicBezTo>
                  <a:pt x="63" y="50"/>
                  <a:pt x="60" y="53"/>
                  <a:pt x="56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37" y="53"/>
                  <a:pt x="34" y="50"/>
                  <a:pt x="34" y="46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8"/>
                  <a:pt x="43" y="0"/>
                  <a:pt x="53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7" y="0"/>
                  <a:pt x="58" y="1"/>
                  <a:pt x="58" y="2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8"/>
                  <a:pt x="57" y="9"/>
                  <a:pt x="56" y="9"/>
                </a:cubicBezTo>
                <a:cubicBezTo>
                  <a:pt x="53" y="9"/>
                  <a:pt x="53" y="9"/>
                  <a:pt x="53" y="9"/>
                </a:cubicBezTo>
                <a:cubicBezTo>
                  <a:pt x="48" y="9"/>
                  <a:pt x="43" y="14"/>
                  <a:pt x="43" y="19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22"/>
                  <a:pt x="45" y="24"/>
                  <a:pt x="47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3" y="27"/>
                  <a:pt x="63" y="31"/>
                </a:cubicBezTo>
                <a:lnTo>
                  <a:pt x="63" y="46"/>
                </a:lnTo>
                <a:close/>
              </a:path>
            </a:pathLst>
          </a:custGeom>
          <a:gradFill>
            <a:gsLst>
              <a:gs pos="18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>
            <a:noFill/>
            <a:round/>
            <a:headEnd/>
            <a:tailEnd/>
          </a:ln>
        </p:spPr>
        <p:txBody>
          <a:bodyPr/>
          <a:lstStyle/>
          <a:p>
            <a:pPr defTabSz="914377"/>
            <a:endParaRPr lang="de-D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D98CB23A-AB6E-A752-9817-B2D498D784EC}"/>
              </a:ext>
            </a:extLst>
          </p:cNvPr>
          <p:cNvSpPr txBox="1">
            <a:spLocks/>
          </p:cNvSpPr>
          <p:nvPr/>
        </p:nvSpPr>
        <p:spPr>
          <a:xfrm>
            <a:off x="367175" y="2808123"/>
            <a:ext cx="2279163" cy="18072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180"/>
              </a:lnSpc>
              <a:spcAft>
                <a:spcPts val="600"/>
              </a:spcAft>
            </a:pPr>
            <a:r>
              <a:rPr lang="en-AU" sz="1600" dirty="0">
                <a:solidFill>
                  <a:schemeClr val="accent1"/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9 out of 10 current Champion smokers claim they will choose the new blend</a:t>
            </a:r>
          </a:p>
        </p:txBody>
      </p:sp>
    </p:spTree>
    <p:extLst>
      <p:ext uri="{BB962C8B-B14F-4D97-AF65-F5344CB8AC3E}">
        <p14:creationId xmlns:p14="http://schemas.microsoft.com/office/powerpoint/2010/main" val="55737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DA893-70EB-291A-6A28-ACC1BEB2D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BD082F-2A56-B550-1911-487724588E55}"/>
              </a:ext>
            </a:extLst>
          </p:cNvPr>
          <p:cNvSpPr/>
          <p:nvPr/>
        </p:nvSpPr>
        <p:spPr>
          <a:xfrm>
            <a:off x="431186" y="6368902"/>
            <a:ext cx="859997" cy="39588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71FCC3-4642-26A4-809B-356C4E755FFE}"/>
              </a:ext>
            </a:extLst>
          </p:cNvPr>
          <p:cNvSpPr/>
          <p:nvPr/>
        </p:nvSpPr>
        <p:spPr>
          <a:xfrm>
            <a:off x="-5796" y="-10283"/>
            <a:ext cx="12197792" cy="6891728"/>
          </a:xfrm>
          <a:prstGeom prst="rect">
            <a:avLst/>
          </a:prstGeom>
          <a:gradFill>
            <a:gsLst>
              <a:gs pos="34000">
                <a:schemeClr val="bg1"/>
              </a:gs>
              <a:gs pos="77000">
                <a:schemeClr val="bg1">
                  <a:alpha val="84104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2" name="Rounded Rectangle 225">
            <a:extLst>
              <a:ext uri="{FF2B5EF4-FFF2-40B4-BE49-F238E27FC236}">
                <a16:creationId xmlns:a16="http://schemas.microsoft.com/office/drawing/2014/main" id="{9DF4A4D6-8D36-036E-0D22-2AD0D53BA0EF}"/>
              </a:ext>
            </a:extLst>
          </p:cNvPr>
          <p:cNvSpPr/>
          <p:nvPr/>
        </p:nvSpPr>
        <p:spPr>
          <a:xfrm>
            <a:off x="3304426" y="1592632"/>
            <a:ext cx="2679286" cy="3262612"/>
          </a:xfrm>
          <a:prstGeom prst="roundRect">
            <a:avLst>
              <a:gd name="adj" fmla="val 5656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 w="9525">
            <a:noFill/>
          </a:ln>
          <a:effectLst>
            <a:outerShdw blurRad="127000" dir="5400000" algn="ctr" rotWithShape="0">
              <a:srgbClr val="000000">
                <a:alpha val="91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ounded Rectangle 225">
            <a:extLst>
              <a:ext uri="{FF2B5EF4-FFF2-40B4-BE49-F238E27FC236}">
                <a16:creationId xmlns:a16="http://schemas.microsoft.com/office/drawing/2014/main" id="{BA815C4A-B7C8-DB13-0B75-6C86232F75C9}"/>
              </a:ext>
            </a:extLst>
          </p:cNvPr>
          <p:cNvSpPr/>
          <p:nvPr/>
        </p:nvSpPr>
        <p:spPr>
          <a:xfrm>
            <a:off x="6169645" y="1592632"/>
            <a:ext cx="2679286" cy="3262612"/>
          </a:xfrm>
          <a:prstGeom prst="roundRect">
            <a:avLst>
              <a:gd name="adj" fmla="val 5656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 w="9525">
            <a:noFill/>
          </a:ln>
          <a:effectLst>
            <a:outerShdw blurRad="127000" dir="5400000" algn="ctr" rotWithShape="0">
              <a:srgbClr val="000000">
                <a:alpha val="91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ounded Rectangle 225">
            <a:extLst>
              <a:ext uri="{FF2B5EF4-FFF2-40B4-BE49-F238E27FC236}">
                <a16:creationId xmlns:a16="http://schemas.microsoft.com/office/drawing/2014/main" id="{04CD64C3-6A6B-839C-26C6-58DD2D840A16}"/>
              </a:ext>
            </a:extLst>
          </p:cNvPr>
          <p:cNvSpPr/>
          <p:nvPr/>
        </p:nvSpPr>
        <p:spPr>
          <a:xfrm>
            <a:off x="431180" y="1592632"/>
            <a:ext cx="2679286" cy="3262612"/>
          </a:xfrm>
          <a:prstGeom prst="roundRect">
            <a:avLst>
              <a:gd name="adj" fmla="val 5656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 w="9525">
            <a:noFill/>
          </a:ln>
          <a:effectLst>
            <a:outerShdw blurRad="127000" dir="5400000" algn="ctr" rotWithShape="0">
              <a:srgbClr val="000000">
                <a:alpha val="91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ounded Rectangle 225">
            <a:extLst>
              <a:ext uri="{FF2B5EF4-FFF2-40B4-BE49-F238E27FC236}">
                <a16:creationId xmlns:a16="http://schemas.microsoft.com/office/drawing/2014/main" id="{9FFB60FE-93C7-E827-B5B5-A063B1BCE5C4}"/>
              </a:ext>
            </a:extLst>
          </p:cNvPr>
          <p:cNvSpPr/>
          <p:nvPr/>
        </p:nvSpPr>
        <p:spPr>
          <a:xfrm>
            <a:off x="9034865" y="1592632"/>
            <a:ext cx="2679286" cy="3262612"/>
          </a:xfrm>
          <a:prstGeom prst="roundRect">
            <a:avLst>
              <a:gd name="adj" fmla="val 5656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 w="9525">
            <a:noFill/>
          </a:ln>
          <a:effectLst>
            <a:outerShdw blurRad="127000" dir="5400000" algn="ctr" rotWithShape="0">
              <a:srgbClr val="000000">
                <a:alpha val="91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9410F1C-D1CB-1D40-A77E-596E681AD581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31CC5-2C74-26A6-A108-2BD703FC5270}"/>
              </a:ext>
            </a:extLst>
          </p:cNvPr>
          <p:cNvSpPr txBox="1"/>
          <p:nvPr/>
        </p:nvSpPr>
        <p:spPr>
          <a:xfrm>
            <a:off x="-9314" y="-7236"/>
            <a:ext cx="1205068" cy="312358"/>
          </a:xfrm>
          <a:prstGeom prst="rect">
            <a:avLst/>
          </a:prstGeom>
          <a:solidFill>
            <a:srgbClr val="ED700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Champion 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A8E8A-C9B3-17B3-849D-C5FF8DA70793}"/>
              </a:ext>
            </a:extLst>
          </p:cNvPr>
          <p:cNvSpPr txBox="1"/>
          <p:nvPr/>
        </p:nvSpPr>
        <p:spPr>
          <a:xfrm>
            <a:off x="1195754" y="-7236"/>
            <a:ext cx="1090246" cy="3123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Summary</a:t>
            </a:r>
          </a:p>
        </p:txBody>
      </p:sp>
      <p:sp>
        <p:nvSpPr>
          <p:cNvPr id="85" name="Title 6">
            <a:extLst>
              <a:ext uri="{FF2B5EF4-FFF2-40B4-BE49-F238E27FC236}">
                <a16:creationId xmlns:a16="http://schemas.microsoft.com/office/drawing/2014/main" id="{CD291D75-7654-8EC8-14B1-1AA09EF17E0D}"/>
              </a:ext>
            </a:extLst>
          </p:cNvPr>
          <p:cNvSpPr txBox="1">
            <a:spLocks/>
          </p:cNvSpPr>
          <p:nvPr/>
        </p:nvSpPr>
        <p:spPr>
          <a:xfrm>
            <a:off x="367175" y="494810"/>
            <a:ext cx="4762209" cy="5078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21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Executive Summary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E71F2E8-BBCE-1DF8-06EE-2A34528D1352}"/>
              </a:ext>
            </a:extLst>
          </p:cNvPr>
          <p:cNvSpPr txBox="1"/>
          <p:nvPr/>
        </p:nvSpPr>
        <p:spPr>
          <a:xfrm>
            <a:off x="5365832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730D3D6-D947-75E1-F4A8-30875B790E49}"/>
              </a:ext>
            </a:extLst>
          </p:cNvPr>
          <p:cNvSpPr txBox="1"/>
          <p:nvPr/>
        </p:nvSpPr>
        <p:spPr>
          <a:xfrm>
            <a:off x="6647164" y="582530"/>
            <a:ext cx="1271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D95BBAF-829D-B530-06F7-D5FD127945EC}"/>
              </a:ext>
            </a:extLst>
          </p:cNvPr>
          <p:cNvSpPr txBox="1"/>
          <p:nvPr/>
        </p:nvSpPr>
        <p:spPr>
          <a:xfrm>
            <a:off x="7921550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966A247-94A9-309E-F532-DF7615BF43F0}"/>
              </a:ext>
            </a:extLst>
          </p:cNvPr>
          <p:cNvCxnSpPr>
            <a:cxnSpLocks/>
          </p:cNvCxnSpPr>
          <p:nvPr/>
        </p:nvCxnSpPr>
        <p:spPr>
          <a:xfrm>
            <a:off x="5946741" y="379641"/>
            <a:ext cx="26107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F43C50E3-3BCF-145E-F1F5-83F4545E53F5}"/>
              </a:ext>
            </a:extLst>
          </p:cNvPr>
          <p:cNvSpPr/>
          <p:nvPr/>
        </p:nvSpPr>
        <p:spPr>
          <a:xfrm>
            <a:off x="5901779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488F1C8D-653D-529C-CCE8-645252BFA6EA}"/>
              </a:ext>
            </a:extLst>
          </p:cNvPr>
          <p:cNvSpPr/>
          <p:nvPr/>
        </p:nvSpPr>
        <p:spPr>
          <a:xfrm>
            <a:off x="718342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4FC05C7-86A4-2956-35E2-0C1127AB7589}"/>
              </a:ext>
            </a:extLst>
          </p:cNvPr>
          <p:cNvSpPr/>
          <p:nvPr/>
        </p:nvSpPr>
        <p:spPr>
          <a:xfrm>
            <a:off x="846050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2BF493A-725B-1CDB-419C-A9A8EE8136B6}"/>
              </a:ext>
            </a:extLst>
          </p:cNvPr>
          <p:cNvCxnSpPr>
            <a:cxnSpLocks/>
          </p:cNvCxnSpPr>
          <p:nvPr/>
        </p:nvCxnSpPr>
        <p:spPr>
          <a:xfrm flipH="1">
            <a:off x="-9314" y="1097201"/>
            <a:ext cx="122013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 1">
            <a:extLst>
              <a:ext uri="{FF2B5EF4-FFF2-40B4-BE49-F238E27FC236}">
                <a16:creationId xmlns:a16="http://schemas.microsoft.com/office/drawing/2014/main" id="{8EFD7446-0F11-26E5-AB57-18CCEAC28B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625" y="370512"/>
            <a:ext cx="1049484" cy="369021"/>
          </a:xfrm>
          <a:prstGeom prst="rect">
            <a:avLst/>
          </a:prstGeom>
          <a:noFill/>
        </p:spPr>
      </p:pic>
      <p:pic>
        <p:nvPicPr>
          <p:cNvPr id="95" name="Picture 94" descr="A yellow and red logo&#10;&#10;Description automatically generated">
            <a:extLst>
              <a:ext uri="{FF2B5EF4-FFF2-40B4-BE49-F238E27FC236}">
                <a16:creationId xmlns:a16="http://schemas.microsoft.com/office/drawing/2014/main" id="{D2EB2B9E-D7B2-F900-FA79-47F1D829F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595821" y="329703"/>
            <a:ext cx="934107" cy="432223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1E5790E-3ED0-FB7F-425B-71CDE812D117}"/>
              </a:ext>
            </a:extLst>
          </p:cNvPr>
          <p:cNvCxnSpPr>
            <a:cxnSpLocks/>
          </p:cNvCxnSpPr>
          <p:nvPr/>
        </p:nvCxnSpPr>
        <p:spPr>
          <a:xfrm>
            <a:off x="9245583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EF616E3-C7C7-E387-4694-E0372C788E64}"/>
              </a:ext>
            </a:extLst>
          </p:cNvPr>
          <p:cNvCxnSpPr>
            <a:cxnSpLocks/>
          </p:cNvCxnSpPr>
          <p:nvPr/>
        </p:nvCxnSpPr>
        <p:spPr>
          <a:xfrm>
            <a:off x="5243738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AF8AA74-4715-A140-D5A7-D2AA213572B4}"/>
              </a:ext>
            </a:extLst>
          </p:cNvPr>
          <p:cNvSpPr/>
          <p:nvPr/>
        </p:nvSpPr>
        <p:spPr>
          <a:xfrm>
            <a:off x="-9314" y="4693632"/>
            <a:ext cx="12192000" cy="578769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chemeClr val="accent1">
                  <a:lumMod val="45000"/>
                  <a:lumOff val="55000"/>
                  <a:alpha val="0"/>
                </a:schemeClr>
              </a:gs>
            </a:gsLst>
            <a:lin ang="5400000" scaled="1"/>
          </a:gradFill>
          <a:ln w="31750">
            <a:gradFill>
              <a:gsLst>
                <a:gs pos="15000">
                  <a:schemeClr val="accent1">
                    <a:alpha val="0"/>
                  </a:schemeClr>
                </a:gs>
                <a:gs pos="52000">
                  <a:schemeClr val="accent1"/>
                </a:gs>
                <a:gs pos="85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pic>
        <p:nvPicPr>
          <p:cNvPr id="10" name="Picture 9" descr="A orange and black logo&#10;&#10;Description automatically generated">
            <a:extLst>
              <a:ext uri="{FF2B5EF4-FFF2-40B4-BE49-F238E27FC236}">
                <a16:creationId xmlns:a16="http://schemas.microsoft.com/office/drawing/2014/main" id="{85612BD4-A3C3-1878-67D6-8DA4AA5810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67" y="5105013"/>
            <a:ext cx="1313286" cy="1204580"/>
          </a:xfrm>
          <a:prstGeom prst="rect">
            <a:avLst/>
          </a:prstGeom>
          <a:effectLst/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2404B464-A5FB-25D0-002E-1F763D671049}"/>
              </a:ext>
            </a:extLst>
          </p:cNvPr>
          <p:cNvSpPr txBox="1">
            <a:spLocks/>
          </p:cNvSpPr>
          <p:nvPr/>
        </p:nvSpPr>
        <p:spPr>
          <a:xfrm>
            <a:off x="431177" y="3409293"/>
            <a:ext cx="2679286" cy="633958"/>
          </a:xfrm>
          <a:prstGeom prst="rect">
            <a:avLst/>
          </a:prstGeom>
        </p:spPr>
        <p:txBody>
          <a:bodyPr lIns="251999" tIns="0" rIns="251999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80"/>
              </a:lnSpc>
              <a:spcAft>
                <a:spcPts val="1800"/>
              </a:spcAft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Working to comply with PHB guidelines, including the full ban on flavours and additives, along with many other changes.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0D6AA715-2288-931F-9ED6-B3CC5BA72FF1}"/>
              </a:ext>
            </a:extLst>
          </p:cNvPr>
          <p:cNvSpPr txBox="1">
            <a:spLocks/>
          </p:cNvSpPr>
          <p:nvPr/>
        </p:nvSpPr>
        <p:spPr>
          <a:xfrm>
            <a:off x="431181" y="2664436"/>
            <a:ext cx="2687311" cy="339455"/>
          </a:xfrm>
          <a:prstGeom prst="rect">
            <a:avLst/>
          </a:prstGeom>
        </p:spPr>
        <p:txBody>
          <a:bodyPr lIns="251999" tIns="45720" rIns="251999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300"/>
              </a:spcAft>
            </a:pPr>
            <a:r>
              <a:rPr lang="en-AU" sz="16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Working on PHB </a:t>
            </a:r>
          </a:p>
          <a:p>
            <a:pPr algn="ctr">
              <a:spcAft>
                <a:spcPts val="300"/>
              </a:spcAft>
            </a:pPr>
            <a:r>
              <a:rPr lang="en-A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/>
                <a:ea typeface="Roboto Slab"/>
                <a:cs typeface="Roboto Slab"/>
              </a:rPr>
              <a:t>for over one year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BAE04842-3B65-516E-95AB-99906F0F2A5C}"/>
              </a:ext>
            </a:extLst>
          </p:cNvPr>
          <p:cNvSpPr txBox="1">
            <a:spLocks/>
          </p:cNvSpPr>
          <p:nvPr/>
        </p:nvSpPr>
        <p:spPr>
          <a:xfrm>
            <a:off x="3297945" y="3409293"/>
            <a:ext cx="2679286" cy="633958"/>
          </a:xfrm>
          <a:prstGeom prst="rect">
            <a:avLst/>
          </a:prstGeom>
        </p:spPr>
        <p:txBody>
          <a:bodyPr lIns="251999" tIns="0" rIns="251999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80"/>
              </a:lnSpc>
              <a:spcAft>
                <a:spcPts val="1800"/>
              </a:spcAft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As a result of the PHB changes the brand has encountered challenges.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EC361C9D-C8F9-48D0-D1DD-78F4AA211C49}"/>
              </a:ext>
            </a:extLst>
          </p:cNvPr>
          <p:cNvSpPr txBox="1">
            <a:spLocks/>
          </p:cNvSpPr>
          <p:nvPr/>
        </p:nvSpPr>
        <p:spPr>
          <a:xfrm>
            <a:off x="3297949" y="2664436"/>
            <a:ext cx="2687311" cy="339455"/>
          </a:xfrm>
          <a:prstGeom prst="rect">
            <a:avLst/>
          </a:prstGeom>
        </p:spPr>
        <p:txBody>
          <a:bodyPr lIns="251999" tIns="45720" rIns="251999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300"/>
              </a:spcAft>
            </a:pPr>
            <a:r>
              <a:rPr lang="en-AU" sz="16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Challenges</a:t>
            </a:r>
          </a:p>
          <a:p>
            <a:pPr algn="ctr">
              <a:spcAft>
                <a:spcPts val="300"/>
              </a:spcAft>
            </a:pPr>
            <a:r>
              <a:rPr lang="en-A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/>
                <a:ea typeface="Roboto Slab"/>
                <a:cs typeface="Roboto Slab"/>
              </a:rPr>
              <a:t>to overcome</a:t>
            </a: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8EDB3A4D-6875-F044-BCCC-183D5F194EFE}"/>
              </a:ext>
            </a:extLst>
          </p:cNvPr>
          <p:cNvSpPr txBox="1">
            <a:spLocks/>
          </p:cNvSpPr>
          <p:nvPr/>
        </p:nvSpPr>
        <p:spPr>
          <a:xfrm>
            <a:off x="6164712" y="3409293"/>
            <a:ext cx="2679286" cy="633958"/>
          </a:xfrm>
          <a:prstGeom prst="rect">
            <a:avLst/>
          </a:prstGeom>
        </p:spPr>
        <p:txBody>
          <a:bodyPr lIns="251999" tIns="0" rIns="251999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80"/>
              </a:lnSpc>
              <a:spcAft>
                <a:spcPts val="1800"/>
              </a:spcAft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A combination of insight and research has guided us in identifying the core reason to believe.</a:t>
            </a: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07D02B99-1DFC-E974-99D9-80584CA640D7}"/>
              </a:ext>
            </a:extLst>
          </p:cNvPr>
          <p:cNvSpPr txBox="1">
            <a:spLocks/>
          </p:cNvSpPr>
          <p:nvPr/>
        </p:nvSpPr>
        <p:spPr>
          <a:xfrm>
            <a:off x="6164716" y="2664436"/>
            <a:ext cx="2687311" cy="339455"/>
          </a:xfrm>
          <a:prstGeom prst="rect">
            <a:avLst/>
          </a:prstGeom>
        </p:spPr>
        <p:txBody>
          <a:bodyPr lIns="251999" tIns="45720" rIns="251999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300"/>
              </a:spcAft>
            </a:pPr>
            <a:r>
              <a:rPr lang="en-AU" sz="16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Blend &amp; Research</a:t>
            </a:r>
          </a:p>
          <a:p>
            <a:pPr algn="ctr">
              <a:spcAft>
                <a:spcPts val="300"/>
              </a:spcAft>
            </a:pPr>
            <a:r>
              <a:rPr lang="en-A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"/>
                <a:ea typeface="Roboto Slab"/>
                <a:cs typeface="Roboto Slab"/>
              </a:rPr>
              <a:t>led solution</a:t>
            </a:r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901B9916-B332-3134-D95A-3C5188C5ED27}"/>
              </a:ext>
            </a:extLst>
          </p:cNvPr>
          <p:cNvSpPr txBox="1">
            <a:spLocks/>
          </p:cNvSpPr>
          <p:nvPr/>
        </p:nvSpPr>
        <p:spPr>
          <a:xfrm>
            <a:off x="9031479" y="3409293"/>
            <a:ext cx="2679286" cy="633958"/>
          </a:xfrm>
          <a:prstGeom prst="rect">
            <a:avLst/>
          </a:prstGeom>
        </p:spPr>
        <p:txBody>
          <a:bodyPr lIns="251999" tIns="0" rIns="251999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680"/>
              </a:lnSpc>
              <a:spcAft>
                <a:spcPts val="1800"/>
              </a:spcAft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The key visual has been created to support the reason to believe.</a:t>
            </a:r>
          </a:p>
        </p:txBody>
      </p:sp>
      <p:sp>
        <p:nvSpPr>
          <p:cNvPr id="34" name="Title 6">
            <a:extLst>
              <a:ext uri="{FF2B5EF4-FFF2-40B4-BE49-F238E27FC236}">
                <a16:creationId xmlns:a16="http://schemas.microsoft.com/office/drawing/2014/main" id="{AA5F92B1-E9EF-01B4-452E-FD803F4F6AA6}"/>
              </a:ext>
            </a:extLst>
          </p:cNvPr>
          <p:cNvSpPr txBox="1">
            <a:spLocks/>
          </p:cNvSpPr>
          <p:nvPr/>
        </p:nvSpPr>
        <p:spPr>
          <a:xfrm>
            <a:off x="9031483" y="2664436"/>
            <a:ext cx="2687311" cy="339455"/>
          </a:xfrm>
          <a:prstGeom prst="rect">
            <a:avLst/>
          </a:prstGeom>
        </p:spPr>
        <p:txBody>
          <a:bodyPr lIns="251999" tIns="45720" rIns="251999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300"/>
              </a:spcAft>
            </a:pPr>
            <a:r>
              <a:rPr lang="en-AU" sz="16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Establishing KV</a:t>
            </a:r>
          </a:p>
          <a:p>
            <a:pPr algn="ctr">
              <a:spcAft>
                <a:spcPts val="300"/>
              </a:spcAft>
            </a:pPr>
            <a:r>
              <a:rPr lang="en-AU" sz="1600" b="1">
                <a:solidFill>
                  <a:schemeClr val="tx1">
                    <a:lumMod val="75000"/>
                    <a:lumOff val="25000"/>
                  </a:schemeClr>
                </a:solidFill>
                <a:latin typeface="Roboto Slab"/>
                <a:ea typeface="Roboto Slab"/>
                <a:cs typeface="Roboto Slab"/>
              </a:rPr>
              <a:t>emphasize RTBs</a:t>
            </a:r>
            <a:endParaRPr lang="en-AU" sz="1600" b="1" dirty="0">
              <a:solidFill>
                <a:schemeClr val="tx1">
                  <a:lumMod val="75000"/>
                  <a:lumOff val="25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35" name="Freeform 150">
            <a:extLst>
              <a:ext uri="{FF2B5EF4-FFF2-40B4-BE49-F238E27FC236}">
                <a16:creationId xmlns:a16="http://schemas.microsoft.com/office/drawing/2014/main" id="{78CC07AA-6683-A02B-3C81-D683B2C892CE}"/>
              </a:ext>
            </a:extLst>
          </p:cNvPr>
          <p:cNvSpPr>
            <a:spLocks noEditPoints="1"/>
          </p:cNvSpPr>
          <p:nvPr/>
        </p:nvSpPr>
        <p:spPr bwMode="auto">
          <a:xfrm>
            <a:off x="1511956" y="1860257"/>
            <a:ext cx="517727" cy="539479"/>
          </a:xfrm>
          <a:custGeom>
            <a:avLst/>
            <a:gdLst>
              <a:gd name="T0" fmla="*/ 5 w 55"/>
              <a:gd name="T1" fmla="*/ 35 h 57"/>
              <a:gd name="T2" fmla="*/ 0 w 55"/>
              <a:gd name="T3" fmla="*/ 29 h 57"/>
              <a:gd name="T4" fmla="*/ 5 w 55"/>
              <a:gd name="T5" fmla="*/ 24 h 57"/>
              <a:gd name="T6" fmla="*/ 11 w 55"/>
              <a:gd name="T7" fmla="*/ 29 h 57"/>
              <a:gd name="T8" fmla="*/ 5 w 55"/>
              <a:gd name="T9" fmla="*/ 35 h 57"/>
              <a:gd name="T10" fmla="*/ 12 w 55"/>
              <a:gd name="T11" fmla="*/ 20 h 57"/>
              <a:gd name="T12" fmla="*/ 6 w 55"/>
              <a:gd name="T13" fmla="*/ 13 h 57"/>
              <a:gd name="T14" fmla="*/ 12 w 55"/>
              <a:gd name="T15" fmla="*/ 7 h 57"/>
              <a:gd name="T16" fmla="*/ 19 w 55"/>
              <a:gd name="T17" fmla="*/ 13 h 57"/>
              <a:gd name="T18" fmla="*/ 12 w 55"/>
              <a:gd name="T19" fmla="*/ 20 h 57"/>
              <a:gd name="T20" fmla="*/ 12 w 55"/>
              <a:gd name="T21" fmla="*/ 50 h 57"/>
              <a:gd name="T22" fmla="*/ 7 w 55"/>
              <a:gd name="T23" fmla="*/ 45 h 57"/>
              <a:gd name="T24" fmla="*/ 12 w 55"/>
              <a:gd name="T25" fmla="*/ 40 h 57"/>
              <a:gd name="T26" fmla="*/ 17 w 55"/>
              <a:gd name="T27" fmla="*/ 45 h 57"/>
              <a:gd name="T28" fmla="*/ 12 w 55"/>
              <a:gd name="T29" fmla="*/ 50 h 57"/>
              <a:gd name="T30" fmla="*/ 28 w 55"/>
              <a:gd name="T31" fmla="*/ 13 h 57"/>
              <a:gd name="T32" fmla="*/ 21 w 55"/>
              <a:gd name="T33" fmla="*/ 6 h 57"/>
              <a:gd name="T34" fmla="*/ 28 w 55"/>
              <a:gd name="T35" fmla="*/ 0 h 57"/>
              <a:gd name="T36" fmla="*/ 35 w 55"/>
              <a:gd name="T37" fmla="*/ 6 h 57"/>
              <a:gd name="T38" fmla="*/ 28 w 55"/>
              <a:gd name="T39" fmla="*/ 13 h 57"/>
              <a:gd name="T40" fmla="*/ 28 w 55"/>
              <a:gd name="T41" fmla="*/ 57 h 57"/>
              <a:gd name="T42" fmla="*/ 24 w 55"/>
              <a:gd name="T43" fmla="*/ 52 h 57"/>
              <a:gd name="T44" fmla="*/ 28 w 55"/>
              <a:gd name="T45" fmla="*/ 48 h 57"/>
              <a:gd name="T46" fmla="*/ 33 w 55"/>
              <a:gd name="T47" fmla="*/ 52 h 57"/>
              <a:gd name="T48" fmla="*/ 28 w 55"/>
              <a:gd name="T49" fmla="*/ 57 h 57"/>
              <a:gd name="T50" fmla="*/ 44 w 55"/>
              <a:gd name="T51" fmla="*/ 49 h 57"/>
              <a:gd name="T52" fmla="*/ 40 w 55"/>
              <a:gd name="T53" fmla="*/ 45 h 57"/>
              <a:gd name="T54" fmla="*/ 44 w 55"/>
              <a:gd name="T55" fmla="*/ 41 h 57"/>
              <a:gd name="T56" fmla="*/ 48 w 55"/>
              <a:gd name="T57" fmla="*/ 45 h 57"/>
              <a:gd name="T58" fmla="*/ 44 w 55"/>
              <a:gd name="T59" fmla="*/ 49 h 57"/>
              <a:gd name="T60" fmla="*/ 44 w 55"/>
              <a:gd name="T61" fmla="*/ 16 h 57"/>
              <a:gd name="T62" fmla="*/ 41 w 55"/>
              <a:gd name="T63" fmla="*/ 13 h 57"/>
              <a:gd name="T64" fmla="*/ 44 w 55"/>
              <a:gd name="T65" fmla="*/ 10 h 57"/>
              <a:gd name="T66" fmla="*/ 47 w 55"/>
              <a:gd name="T67" fmla="*/ 13 h 57"/>
              <a:gd name="T68" fmla="*/ 44 w 55"/>
              <a:gd name="T69" fmla="*/ 16 h 57"/>
              <a:gd name="T70" fmla="*/ 51 w 55"/>
              <a:gd name="T71" fmla="*/ 33 h 57"/>
              <a:gd name="T72" fmla="*/ 48 w 55"/>
              <a:gd name="T73" fmla="*/ 29 h 57"/>
              <a:gd name="T74" fmla="*/ 51 w 55"/>
              <a:gd name="T75" fmla="*/ 26 h 57"/>
              <a:gd name="T76" fmla="*/ 55 w 55"/>
              <a:gd name="T77" fmla="*/ 29 h 57"/>
              <a:gd name="T78" fmla="*/ 51 w 55"/>
              <a:gd name="T79" fmla="*/ 33 h 5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5" h="57">
                <a:moveTo>
                  <a:pt x="5" y="35"/>
                </a:moveTo>
                <a:cubicBezTo>
                  <a:pt x="2" y="35"/>
                  <a:pt x="0" y="32"/>
                  <a:pt x="0" y="29"/>
                </a:cubicBezTo>
                <a:cubicBezTo>
                  <a:pt x="0" y="26"/>
                  <a:pt x="2" y="24"/>
                  <a:pt x="5" y="24"/>
                </a:cubicBezTo>
                <a:cubicBezTo>
                  <a:pt x="9" y="24"/>
                  <a:pt x="11" y="26"/>
                  <a:pt x="11" y="29"/>
                </a:cubicBezTo>
                <a:cubicBezTo>
                  <a:pt x="11" y="32"/>
                  <a:pt x="9" y="35"/>
                  <a:pt x="5" y="35"/>
                </a:cubicBezTo>
                <a:close/>
                <a:moveTo>
                  <a:pt x="12" y="20"/>
                </a:moveTo>
                <a:cubicBezTo>
                  <a:pt x="9" y="20"/>
                  <a:pt x="6" y="17"/>
                  <a:pt x="6" y="13"/>
                </a:cubicBezTo>
                <a:cubicBezTo>
                  <a:pt x="6" y="10"/>
                  <a:pt x="9" y="7"/>
                  <a:pt x="12" y="7"/>
                </a:cubicBezTo>
                <a:cubicBezTo>
                  <a:pt x="16" y="7"/>
                  <a:pt x="19" y="10"/>
                  <a:pt x="19" y="13"/>
                </a:cubicBezTo>
                <a:cubicBezTo>
                  <a:pt x="19" y="17"/>
                  <a:pt x="16" y="20"/>
                  <a:pt x="12" y="20"/>
                </a:cubicBezTo>
                <a:close/>
                <a:moveTo>
                  <a:pt x="12" y="50"/>
                </a:moveTo>
                <a:cubicBezTo>
                  <a:pt x="9" y="50"/>
                  <a:pt x="7" y="48"/>
                  <a:pt x="7" y="45"/>
                </a:cubicBezTo>
                <a:cubicBezTo>
                  <a:pt x="7" y="42"/>
                  <a:pt x="9" y="40"/>
                  <a:pt x="12" y="40"/>
                </a:cubicBezTo>
                <a:cubicBezTo>
                  <a:pt x="15" y="40"/>
                  <a:pt x="17" y="42"/>
                  <a:pt x="17" y="45"/>
                </a:cubicBezTo>
                <a:cubicBezTo>
                  <a:pt x="17" y="48"/>
                  <a:pt x="15" y="50"/>
                  <a:pt x="12" y="50"/>
                </a:cubicBezTo>
                <a:close/>
                <a:moveTo>
                  <a:pt x="28" y="13"/>
                </a:moveTo>
                <a:cubicBezTo>
                  <a:pt x="25" y="13"/>
                  <a:pt x="21" y="10"/>
                  <a:pt x="21" y="6"/>
                </a:cubicBezTo>
                <a:cubicBezTo>
                  <a:pt x="21" y="3"/>
                  <a:pt x="25" y="0"/>
                  <a:pt x="28" y="0"/>
                </a:cubicBezTo>
                <a:cubicBezTo>
                  <a:pt x="32" y="0"/>
                  <a:pt x="35" y="3"/>
                  <a:pt x="35" y="6"/>
                </a:cubicBezTo>
                <a:cubicBezTo>
                  <a:pt x="35" y="10"/>
                  <a:pt x="32" y="13"/>
                  <a:pt x="28" y="13"/>
                </a:cubicBezTo>
                <a:close/>
                <a:moveTo>
                  <a:pt x="28" y="57"/>
                </a:moveTo>
                <a:cubicBezTo>
                  <a:pt x="26" y="57"/>
                  <a:pt x="24" y="55"/>
                  <a:pt x="24" y="52"/>
                </a:cubicBezTo>
                <a:cubicBezTo>
                  <a:pt x="24" y="50"/>
                  <a:pt x="26" y="48"/>
                  <a:pt x="28" y="48"/>
                </a:cubicBezTo>
                <a:cubicBezTo>
                  <a:pt x="31" y="48"/>
                  <a:pt x="33" y="50"/>
                  <a:pt x="33" y="52"/>
                </a:cubicBezTo>
                <a:cubicBezTo>
                  <a:pt x="33" y="55"/>
                  <a:pt x="31" y="57"/>
                  <a:pt x="28" y="57"/>
                </a:cubicBezTo>
                <a:close/>
                <a:moveTo>
                  <a:pt x="44" y="49"/>
                </a:moveTo>
                <a:cubicBezTo>
                  <a:pt x="42" y="49"/>
                  <a:pt x="40" y="48"/>
                  <a:pt x="40" y="45"/>
                </a:cubicBezTo>
                <a:cubicBezTo>
                  <a:pt x="40" y="43"/>
                  <a:pt x="42" y="41"/>
                  <a:pt x="44" y="41"/>
                </a:cubicBezTo>
                <a:cubicBezTo>
                  <a:pt x="47" y="41"/>
                  <a:pt x="48" y="43"/>
                  <a:pt x="48" y="45"/>
                </a:cubicBezTo>
                <a:cubicBezTo>
                  <a:pt x="48" y="48"/>
                  <a:pt x="47" y="49"/>
                  <a:pt x="44" y="49"/>
                </a:cubicBezTo>
                <a:close/>
                <a:moveTo>
                  <a:pt x="44" y="16"/>
                </a:moveTo>
                <a:cubicBezTo>
                  <a:pt x="43" y="16"/>
                  <a:pt x="41" y="15"/>
                  <a:pt x="41" y="13"/>
                </a:cubicBezTo>
                <a:cubicBezTo>
                  <a:pt x="41" y="12"/>
                  <a:pt x="43" y="10"/>
                  <a:pt x="44" y="10"/>
                </a:cubicBezTo>
                <a:cubicBezTo>
                  <a:pt x="46" y="10"/>
                  <a:pt x="47" y="12"/>
                  <a:pt x="47" y="13"/>
                </a:cubicBezTo>
                <a:cubicBezTo>
                  <a:pt x="47" y="15"/>
                  <a:pt x="46" y="16"/>
                  <a:pt x="44" y="16"/>
                </a:cubicBezTo>
                <a:close/>
                <a:moveTo>
                  <a:pt x="51" y="33"/>
                </a:moveTo>
                <a:cubicBezTo>
                  <a:pt x="49" y="33"/>
                  <a:pt x="48" y="31"/>
                  <a:pt x="48" y="29"/>
                </a:cubicBezTo>
                <a:cubicBezTo>
                  <a:pt x="48" y="27"/>
                  <a:pt x="49" y="26"/>
                  <a:pt x="51" y="26"/>
                </a:cubicBezTo>
                <a:cubicBezTo>
                  <a:pt x="53" y="26"/>
                  <a:pt x="55" y="27"/>
                  <a:pt x="55" y="29"/>
                </a:cubicBezTo>
                <a:cubicBezTo>
                  <a:pt x="55" y="31"/>
                  <a:pt x="53" y="33"/>
                  <a:pt x="51" y="33"/>
                </a:cubicBez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594B3AF3-3919-6388-C0A0-BEE9F4F419BB}"/>
              </a:ext>
            </a:extLst>
          </p:cNvPr>
          <p:cNvSpPr>
            <a:spLocks noEditPoints="1"/>
          </p:cNvSpPr>
          <p:nvPr/>
        </p:nvSpPr>
        <p:spPr bwMode="auto">
          <a:xfrm>
            <a:off x="7218580" y="1836846"/>
            <a:ext cx="584488" cy="540750"/>
          </a:xfrm>
          <a:custGeom>
            <a:avLst/>
            <a:gdLst>
              <a:gd name="T0" fmla="*/ 39 w 68"/>
              <a:gd name="T1" fmla="*/ 36 h 63"/>
              <a:gd name="T2" fmla="*/ 41 w 68"/>
              <a:gd name="T3" fmla="*/ 44 h 63"/>
              <a:gd name="T4" fmla="*/ 35 w 68"/>
              <a:gd name="T5" fmla="*/ 50 h 63"/>
              <a:gd name="T6" fmla="*/ 27 w 68"/>
              <a:gd name="T7" fmla="*/ 53 h 63"/>
              <a:gd name="T8" fmla="*/ 18 w 68"/>
              <a:gd name="T9" fmla="*/ 53 h 63"/>
              <a:gd name="T10" fmla="*/ 11 w 68"/>
              <a:gd name="T11" fmla="*/ 50 h 63"/>
              <a:gd name="T12" fmla="*/ 4 w 68"/>
              <a:gd name="T13" fmla="*/ 44 h 63"/>
              <a:gd name="T14" fmla="*/ 6 w 68"/>
              <a:gd name="T15" fmla="*/ 36 h 63"/>
              <a:gd name="T16" fmla="*/ 0 w 68"/>
              <a:gd name="T17" fmla="*/ 28 h 63"/>
              <a:gd name="T18" fmla="*/ 7 w 68"/>
              <a:gd name="T19" fmla="*/ 23 h 63"/>
              <a:gd name="T20" fmla="*/ 4 w 68"/>
              <a:gd name="T21" fmla="*/ 18 h 63"/>
              <a:gd name="T22" fmla="*/ 15 w 68"/>
              <a:gd name="T23" fmla="*/ 16 h 63"/>
              <a:gd name="T24" fmla="*/ 19 w 68"/>
              <a:gd name="T25" fmla="*/ 8 h 63"/>
              <a:gd name="T26" fmla="*/ 28 w 68"/>
              <a:gd name="T27" fmla="*/ 15 h 63"/>
              <a:gd name="T28" fmla="*/ 35 w 68"/>
              <a:gd name="T29" fmla="*/ 12 h 63"/>
              <a:gd name="T30" fmla="*/ 41 w 68"/>
              <a:gd name="T31" fmla="*/ 19 h 63"/>
              <a:gd name="T32" fmla="*/ 45 w 68"/>
              <a:gd name="T33" fmla="*/ 27 h 63"/>
              <a:gd name="T34" fmla="*/ 23 w 68"/>
              <a:gd name="T35" fmla="*/ 22 h 63"/>
              <a:gd name="T36" fmla="*/ 32 w 68"/>
              <a:gd name="T37" fmla="*/ 31 h 63"/>
              <a:gd name="T38" fmla="*/ 63 w 68"/>
              <a:gd name="T39" fmla="*/ 16 h 63"/>
              <a:gd name="T40" fmla="*/ 64 w 68"/>
              <a:gd name="T41" fmla="*/ 24 h 63"/>
              <a:gd name="T42" fmla="*/ 55 w 68"/>
              <a:gd name="T43" fmla="*/ 22 h 63"/>
              <a:gd name="T44" fmla="*/ 46 w 68"/>
              <a:gd name="T45" fmla="*/ 24 h 63"/>
              <a:gd name="T46" fmla="*/ 46 w 68"/>
              <a:gd name="T47" fmla="*/ 16 h 63"/>
              <a:gd name="T48" fmla="*/ 46 w 68"/>
              <a:gd name="T49" fmla="*/ 9 h 63"/>
              <a:gd name="T50" fmla="*/ 46 w 68"/>
              <a:gd name="T51" fmla="*/ 2 h 63"/>
              <a:gd name="T52" fmla="*/ 55 w 68"/>
              <a:gd name="T53" fmla="*/ 4 h 63"/>
              <a:gd name="T54" fmla="*/ 59 w 68"/>
              <a:gd name="T55" fmla="*/ 0 h 63"/>
              <a:gd name="T56" fmla="*/ 62 w 68"/>
              <a:gd name="T57" fmla="*/ 7 h 63"/>
              <a:gd name="T58" fmla="*/ 68 w 68"/>
              <a:gd name="T59" fmla="*/ 15 h 63"/>
              <a:gd name="T60" fmla="*/ 62 w 68"/>
              <a:gd name="T61" fmla="*/ 55 h 63"/>
              <a:gd name="T62" fmla="*/ 59 w 68"/>
              <a:gd name="T63" fmla="*/ 63 h 63"/>
              <a:gd name="T64" fmla="*/ 54 w 68"/>
              <a:gd name="T65" fmla="*/ 59 h 63"/>
              <a:gd name="T66" fmla="*/ 45 w 68"/>
              <a:gd name="T67" fmla="*/ 60 h 63"/>
              <a:gd name="T68" fmla="*/ 41 w 68"/>
              <a:gd name="T69" fmla="*/ 52 h 63"/>
              <a:gd name="T70" fmla="*/ 47 w 68"/>
              <a:gd name="T71" fmla="*/ 44 h 63"/>
              <a:gd name="T72" fmla="*/ 50 w 68"/>
              <a:gd name="T73" fmla="*/ 36 h 63"/>
              <a:gd name="T74" fmla="*/ 56 w 68"/>
              <a:gd name="T75" fmla="*/ 40 h 63"/>
              <a:gd name="T76" fmla="*/ 64 w 68"/>
              <a:gd name="T77" fmla="*/ 39 h 63"/>
              <a:gd name="T78" fmla="*/ 63 w 68"/>
              <a:gd name="T79" fmla="*/ 46 h 63"/>
              <a:gd name="T80" fmla="*/ 55 w 68"/>
              <a:gd name="T81" fmla="*/ 8 h 63"/>
              <a:gd name="T82" fmla="*/ 59 w 68"/>
              <a:gd name="T83" fmla="*/ 13 h 63"/>
              <a:gd name="T84" fmla="*/ 50 w 68"/>
              <a:gd name="T85" fmla="*/ 49 h 63"/>
              <a:gd name="T86" fmla="*/ 55 w 68"/>
              <a:gd name="T87" fmla="*/ 45 h 6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" name="Freeform 129">
            <a:extLst>
              <a:ext uri="{FF2B5EF4-FFF2-40B4-BE49-F238E27FC236}">
                <a16:creationId xmlns:a16="http://schemas.microsoft.com/office/drawing/2014/main" id="{A1C05194-6DAC-41C3-EB21-8FE5B7D33480}"/>
              </a:ext>
            </a:extLst>
          </p:cNvPr>
          <p:cNvSpPr>
            <a:spLocks noEditPoints="1"/>
          </p:cNvSpPr>
          <p:nvPr/>
        </p:nvSpPr>
        <p:spPr bwMode="auto">
          <a:xfrm>
            <a:off x="10032043" y="1830789"/>
            <a:ext cx="648001" cy="524572"/>
          </a:xfrm>
          <a:custGeom>
            <a:avLst/>
            <a:gdLst>
              <a:gd name="T0" fmla="*/ 68 w 68"/>
              <a:gd name="T1" fmla="*/ 49 h 55"/>
              <a:gd name="T2" fmla="*/ 63 w 68"/>
              <a:gd name="T3" fmla="*/ 55 h 55"/>
              <a:gd name="T4" fmla="*/ 5 w 68"/>
              <a:gd name="T5" fmla="*/ 55 h 55"/>
              <a:gd name="T6" fmla="*/ 0 w 68"/>
              <a:gd name="T7" fmla="*/ 49 h 55"/>
              <a:gd name="T8" fmla="*/ 0 w 68"/>
              <a:gd name="T9" fmla="*/ 6 h 55"/>
              <a:gd name="T10" fmla="*/ 5 w 68"/>
              <a:gd name="T11" fmla="*/ 0 h 55"/>
              <a:gd name="T12" fmla="*/ 63 w 68"/>
              <a:gd name="T13" fmla="*/ 0 h 55"/>
              <a:gd name="T14" fmla="*/ 68 w 68"/>
              <a:gd name="T15" fmla="*/ 6 h 55"/>
              <a:gd name="T16" fmla="*/ 68 w 68"/>
              <a:gd name="T17" fmla="*/ 49 h 55"/>
              <a:gd name="T18" fmla="*/ 5 w 68"/>
              <a:gd name="T19" fmla="*/ 5 h 55"/>
              <a:gd name="T20" fmla="*/ 4 w 68"/>
              <a:gd name="T21" fmla="*/ 6 h 55"/>
              <a:gd name="T22" fmla="*/ 4 w 68"/>
              <a:gd name="T23" fmla="*/ 49 h 55"/>
              <a:gd name="T24" fmla="*/ 5 w 68"/>
              <a:gd name="T25" fmla="*/ 51 h 55"/>
              <a:gd name="T26" fmla="*/ 63 w 68"/>
              <a:gd name="T27" fmla="*/ 51 h 55"/>
              <a:gd name="T28" fmla="*/ 64 w 68"/>
              <a:gd name="T29" fmla="*/ 49 h 55"/>
              <a:gd name="T30" fmla="*/ 64 w 68"/>
              <a:gd name="T31" fmla="*/ 6 h 55"/>
              <a:gd name="T32" fmla="*/ 63 w 68"/>
              <a:gd name="T33" fmla="*/ 5 h 55"/>
              <a:gd name="T34" fmla="*/ 5 w 68"/>
              <a:gd name="T35" fmla="*/ 5 h 55"/>
              <a:gd name="T36" fmla="*/ 16 w 68"/>
              <a:gd name="T37" fmla="*/ 23 h 55"/>
              <a:gd name="T38" fmla="*/ 9 w 68"/>
              <a:gd name="T39" fmla="*/ 16 h 55"/>
              <a:gd name="T40" fmla="*/ 16 w 68"/>
              <a:gd name="T41" fmla="*/ 9 h 55"/>
              <a:gd name="T42" fmla="*/ 23 w 68"/>
              <a:gd name="T43" fmla="*/ 16 h 55"/>
              <a:gd name="T44" fmla="*/ 16 w 68"/>
              <a:gd name="T45" fmla="*/ 23 h 55"/>
              <a:gd name="T46" fmla="*/ 59 w 68"/>
              <a:gd name="T47" fmla="*/ 46 h 55"/>
              <a:gd name="T48" fmla="*/ 9 w 68"/>
              <a:gd name="T49" fmla="*/ 46 h 55"/>
              <a:gd name="T50" fmla="*/ 9 w 68"/>
              <a:gd name="T51" fmla="*/ 39 h 55"/>
              <a:gd name="T52" fmla="*/ 20 w 68"/>
              <a:gd name="T53" fmla="*/ 28 h 55"/>
              <a:gd name="T54" fmla="*/ 26 w 68"/>
              <a:gd name="T55" fmla="*/ 33 h 55"/>
              <a:gd name="T56" fmla="*/ 44 w 68"/>
              <a:gd name="T57" fmla="*/ 15 h 55"/>
              <a:gd name="T58" fmla="*/ 59 w 68"/>
              <a:gd name="T59" fmla="*/ 30 h 55"/>
              <a:gd name="T60" fmla="*/ 59 w 68"/>
              <a:gd name="T61" fmla="*/ 46 h 5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8" h="55">
                <a:moveTo>
                  <a:pt x="68" y="49"/>
                </a:moveTo>
                <a:cubicBezTo>
                  <a:pt x="68" y="53"/>
                  <a:pt x="66" y="55"/>
                  <a:pt x="63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3"/>
                  <a:pt x="0" y="49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6" y="0"/>
                  <a:pt x="68" y="3"/>
                  <a:pt x="68" y="6"/>
                </a:cubicBezTo>
                <a:lnTo>
                  <a:pt x="68" y="49"/>
                </a:lnTo>
                <a:close/>
                <a:moveTo>
                  <a:pt x="5" y="5"/>
                </a:moveTo>
                <a:cubicBezTo>
                  <a:pt x="5" y="5"/>
                  <a:pt x="4" y="5"/>
                  <a:pt x="4" y="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0"/>
                  <a:pt x="5" y="51"/>
                  <a:pt x="5" y="51"/>
                </a:cubicBezTo>
                <a:cubicBezTo>
                  <a:pt x="63" y="51"/>
                  <a:pt x="63" y="51"/>
                  <a:pt x="63" y="51"/>
                </a:cubicBezTo>
                <a:cubicBezTo>
                  <a:pt x="63" y="51"/>
                  <a:pt x="64" y="50"/>
                  <a:pt x="64" y="49"/>
                </a:cubicBezTo>
                <a:cubicBezTo>
                  <a:pt x="64" y="6"/>
                  <a:pt x="64" y="6"/>
                  <a:pt x="64" y="6"/>
                </a:cubicBezTo>
                <a:cubicBezTo>
                  <a:pt x="64" y="5"/>
                  <a:pt x="63" y="5"/>
                  <a:pt x="63" y="5"/>
                </a:cubicBezTo>
                <a:lnTo>
                  <a:pt x="5" y="5"/>
                </a:lnTo>
                <a:close/>
                <a:moveTo>
                  <a:pt x="16" y="23"/>
                </a:moveTo>
                <a:cubicBezTo>
                  <a:pt x="12" y="23"/>
                  <a:pt x="9" y="20"/>
                  <a:pt x="9" y="16"/>
                </a:cubicBezTo>
                <a:cubicBezTo>
                  <a:pt x="9" y="13"/>
                  <a:pt x="12" y="9"/>
                  <a:pt x="16" y="9"/>
                </a:cubicBezTo>
                <a:cubicBezTo>
                  <a:pt x="20" y="9"/>
                  <a:pt x="23" y="13"/>
                  <a:pt x="23" y="16"/>
                </a:cubicBezTo>
                <a:cubicBezTo>
                  <a:pt x="23" y="20"/>
                  <a:pt x="20" y="23"/>
                  <a:pt x="16" y="23"/>
                </a:cubicBezTo>
                <a:close/>
                <a:moveTo>
                  <a:pt x="5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39"/>
                  <a:pt x="9" y="39"/>
                  <a:pt x="9" y="39"/>
                </a:cubicBezTo>
                <a:cubicBezTo>
                  <a:pt x="20" y="28"/>
                  <a:pt x="20" y="28"/>
                  <a:pt x="20" y="28"/>
                </a:cubicBezTo>
                <a:cubicBezTo>
                  <a:pt x="26" y="33"/>
                  <a:pt x="26" y="33"/>
                  <a:pt x="26" y="33"/>
                </a:cubicBezTo>
                <a:cubicBezTo>
                  <a:pt x="44" y="15"/>
                  <a:pt x="44" y="15"/>
                  <a:pt x="44" y="15"/>
                </a:cubicBezTo>
                <a:cubicBezTo>
                  <a:pt x="59" y="30"/>
                  <a:pt x="59" y="30"/>
                  <a:pt x="59" y="30"/>
                </a:cubicBezTo>
                <a:lnTo>
                  <a:pt x="59" y="46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8936F203-036B-B0E3-122E-BC72F0ABCBBC}"/>
              </a:ext>
            </a:extLst>
          </p:cNvPr>
          <p:cNvSpPr>
            <a:spLocks/>
          </p:cNvSpPr>
          <p:nvPr/>
        </p:nvSpPr>
        <p:spPr bwMode="auto">
          <a:xfrm>
            <a:off x="4361229" y="1817558"/>
            <a:ext cx="544403" cy="536277"/>
          </a:xfrm>
          <a:custGeom>
            <a:avLst/>
            <a:gdLst>
              <a:gd name="T0" fmla="*/ 61 w 62"/>
              <a:gd name="T1" fmla="*/ 56 h 61"/>
              <a:gd name="T2" fmla="*/ 57 w 62"/>
              <a:gd name="T3" fmla="*/ 60 h 61"/>
              <a:gd name="T4" fmla="*/ 54 w 62"/>
              <a:gd name="T5" fmla="*/ 61 h 61"/>
              <a:gd name="T6" fmla="*/ 50 w 62"/>
              <a:gd name="T7" fmla="*/ 60 h 61"/>
              <a:gd name="T8" fmla="*/ 37 w 62"/>
              <a:gd name="T9" fmla="*/ 47 h 61"/>
              <a:gd name="T10" fmla="*/ 36 w 62"/>
              <a:gd name="T11" fmla="*/ 44 h 61"/>
              <a:gd name="T12" fmla="*/ 38 w 62"/>
              <a:gd name="T13" fmla="*/ 40 h 61"/>
              <a:gd name="T14" fmla="*/ 28 w 62"/>
              <a:gd name="T15" fmla="*/ 31 h 61"/>
              <a:gd name="T16" fmla="*/ 24 w 62"/>
              <a:gd name="T17" fmla="*/ 36 h 61"/>
              <a:gd name="T18" fmla="*/ 23 w 62"/>
              <a:gd name="T19" fmla="*/ 36 h 61"/>
              <a:gd name="T20" fmla="*/ 22 w 62"/>
              <a:gd name="T21" fmla="*/ 36 h 61"/>
              <a:gd name="T22" fmla="*/ 24 w 62"/>
              <a:gd name="T23" fmla="*/ 39 h 61"/>
              <a:gd name="T24" fmla="*/ 23 w 62"/>
              <a:gd name="T25" fmla="*/ 42 h 61"/>
              <a:gd name="T26" fmla="*/ 18 w 62"/>
              <a:gd name="T27" fmla="*/ 45 h 61"/>
              <a:gd name="T28" fmla="*/ 16 w 62"/>
              <a:gd name="T29" fmla="*/ 44 h 61"/>
              <a:gd name="T30" fmla="*/ 1 w 62"/>
              <a:gd name="T31" fmla="*/ 29 h 61"/>
              <a:gd name="T32" fmla="*/ 0 w 62"/>
              <a:gd name="T33" fmla="*/ 27 h 61"/>
              <a:gd name="T34" fmla="*/ 3 w 62"/>
              <a:gd name="T35" fmla="*/ 22 h 61"/>
              <a:gd name="T36" fmla="*/ 6 w 62"/>
              <a:gd name="T37" fmla="*/ 21 h 61"/>
              <a:gd name="T38" fmla="*/ 9 w 62"/>
              <a:gd name="T39" fmla="*/ 23 h 61"/>
              <a:gd name="T40" fmla="*/ 9 w 62"/>
              <a:gd name="T41" fmla="*/ 22 h 61"/>
              <a:gd name="T42" fmla="*/ 9 w 62"/>
              <a:gd name="T43" fmla="*/ 21 h 61"/>
              <a:gd name="T44" fmla="*/ 22 w 62"/>
              <a:gd name="T45" fmla="*/ 9 h 61"/>
              <a:gd name="T46" fmla="*/ 23 w 62"/>
              <a:gd name="T47" fmla="*/ 8 h 61"/>
              <a:gd name="T48" fmla="*/ 24 w 62"/>
              <a:gd name="T49" fmla="*/ 9 h 61"/>
              <a:gd name="T50" fmla="*/ 22 w 62"/>
              <a:gd name="T51" fmla="*/ 5 h 61"/>
              <a:gd name="T52" fmla="*/ 23 w 62"/>
              <a:gd name="T53" fmla="*/ 3 h 61"/>
              <a:gd name="T54" fmla="*/ 27 w 62"/>
              <a:gd name="T55" fmla="*/ 0 h 61"/>
              <a:gd name="T56" fmla="*/ 30 w 62"/>
              <a:gd name="T57" fmla="*/ 1 h 61"/>
              <a:gd name="T58" fmla="*/ 44 w 62"/>
              <a:gd name="T59" fmla="*/ 15 h 61"/>
              <a:gd name="T60" fmla="*/ 45 w 62"/>
              <a:gd name="T61" fmla="*/ 18 h 61"/>
              <a:gd name="T62" fmla="*/ 42 w 62"/>
              <a:gd name="T63" fmla="*/ 22 h 61"/>
              <a:gd name="T64" fmla="*/ 40 w 62"/>
              <a:gd name="T65" fmla="*/ 23 h 61"/>
              <a:gd name="T66" fmla="*/ 36 w 62"/>
              <a:gd name="T67" fmla="*/ 21 h 61"/>
              <a:gd name="T68" fmla="*/ 37 w 62"/>
              <a:gd name="T69" fmla="*/ 22 h 61"/>
              <a:gd name="T70" fmla="*/ 36 w 62"/>
              <a:gd name="T71" fmla="*/ 23 h 61"/>
              <a:gd name="T72" fmla="*/ 32 w 62"/>
              <a:gd name="T73" fmla="*/ 28 h 61"/>
              <a:gd name="T74" fmla="*/ 41 w 62"/>
              <a:gd name="T75" fmla="*/ 37 h 61"/>
              <a:gd name="T76" fmla="*/ 44 w 62"/>
              <a:gd name="T77" fmla="*/ 35 h 61"/>
              <a:gd name="T78" fmla="*/ 48 w 62"/>
              <a:gd name="T79" fmla="*/ 37 h 61"/>
              <a:gd name="T80" fmla="*/ 61 w 62"/>
              <a:gd name="T81" fmla="*/ 50 h 61"/>
              <a:gd name="T82" fmla="*/ 62 w 62"/>
              <a:gd name="T83" fmla="*/ 53 h 61"/>
              <a:gd name="T84" fmla="*/ 61 w 62"/>
              <a:gd name="T85" fmla="*/ 56 h 6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2" h="61">
                <a:moveTo>
                  <a:pt x="61" y="56"/>
                </a:moveTo>
                <a:cubicBezTo>
                  <a:pt x="57" y="60"/>
                  <a:pt x="57" y="60"/>
                  <a:pt x="57" y="60"/>
                </a:cubicBezTo>
                <a:cubicBezTo>
                  <a:pt x="56" y="61"/>
                  <a:pt x="55" y="61"/>
                  <a:pt x="54" y="61"/>
                </a:cubicBezTo>
                <a:cubicBezTo>
                  <a:pt x="52" y="61"/>
                  <a:pt x="51" y="61"/>
                  <a:pt x="50" y="60"/>
                </a:cubicBezTo>
                <a:cubicBezTo>
                  <a:pt x="37" y="47"/>
                  <a:pt x="37" y="47"/>
                  <a:pt x="37" y="47"/>
                </a:cubicBezTo>
                <a:cubicBezTo>
                  <a:pt x="37" y="46"/>
                  <a:pt x="36" y="45"/>
                  <a:pt x="36" y="44"/>
                </a:cubicBezTo>
                <a:cubicBezTo>
                  <a:pt x="36" y="43"/>
                  <a:pt x="37" y="41"/>
                  <a:pt x="38" y="40"/>
                </a:cubicBezTo>
                <a:cubicBezTo>
                  <a:pt x="28" y="31"/>
                  <a:pt x="28" y="31"/>
                  <a:pt x="28" y="31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3" y="36"/>
                  <a:pt x="23" y="36"/>
                </a:cubicBezTo>
                <a:cubicBezTo>
                  <a:pt x="22" y="36"/>
                  <a:pt x="22" y="36"/>
                  <a:pt x="22" y="36"/>
                </a:cubicBezTo>
                <a:cubicBezTo>
                  <a:pt x="23" y="37"/>
                  <a:pt x="24" y="38"/>
                  <a:pt x="24" y="39"/>
                </a:cubicBezTo>
                <a:cubicBezTo>
                  <a:pt x="24" y="40"/>
                  <a:pt x="23" y="41"/>
                  <a:pt x="23" y="42"/>
                </a:cubicBezTo>
                <a:cubicBezTo>
                  <a:pt x="21" y="43"/>
                  <a:pt x="20" y="45"/>
                  <a:pt x="18" y="45"/>
                </a:cubicBezTo>
                <a:cubicBezTo>
                  <a:pt x="17" y="45"/>
                  <a:pt x="16" y="44"/>
                  <a:pt x="16" y="44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0" y="28"/>
                  <a:pt x="0" y="27"/>
                </a:cubicBezTo>
                <a:cubicBezTo>
                  <a:pt x="0" y="25"/>
                  <a:pt x="2" y="24"/>
                  <a:pt x="3" y="22"/>
                </a:cubicBezTo>
                <a:cubicBezTo>
                  <a:pt x="4" y="22"/>
                  <a:pt x="5" y="21"/>
                  <a:pt x="6" y="21"/>
                </a:cubicBezTo>
                <a:cubicBezTo>
                  <a:pt x="7" y="21"/>
                  <a:pt x="8" y="22"/>
                  <a:pt x="9" y="23"/>
                </a:cubicBezTo>
                <a:cubicBezTo>
                  <a:pt x="9" y="23"/>
                  <a:pt x="9" y="23"/>
                  <a:pt x="9" y="22"/>
                </a:cubicBezTo>
                <a:cubicBezTo>
                  <a:pt x="9" y="22"/>
                  <a:pt x="9" y="21"/>
                  <a:pt x="9" y="21"/>
                </a:cubicBezTo>
                <a:cubicBezTo>
                  <a:pt x="22" y="9"/>
                  <a:pt x="22" y="9"/>
                  <a:pt x="22" y="9"/>
                </a:cubicBezTo>
                <a:cubicBezTo>
                  <a:pt x="22" y="8"/>
                  <a:pt x="22" y="8"/>
                  <a:pt x="23" y="8"/>
                </a:cubicBezTo>
                <a:cubicBezTo>
                  <a:pt x="23" y="8"/>
                  <a:pt x="24" y="8"/>
                  <a:pt x="24" y="9"/>
                </a:cubicBezTo>
                <a:cubicBezTo>
                  <a:pt x="23" y="7"/>
                  <a:pt x="22" y="7"/>
                  <a:pt x="22" y="5"/>
                </a:cubicBezTo>
                <a:cubicBezTo>
                  <a:pt x="22" y="4"/>
                  <a:pt x="22" y="3"/>
                  <a:pt x="23" y="3"/>
                </a:cubicBezTo>
                <a:cubicBezTo>
                  <a:pt x="24" y="1"/>
                  <a:pt x="25" y="0"/>
                  <a:pt x="27" y="0"/>
                </a:cubicBezTo>
                <a:cubicBezTo>
                  <a:pt x="28" y="0"/>
                  <a:pt x="29" y="0"/>
                  <a:pt x="30" y="1"/>
                </a:cubicBezTo>
                <a:cubicBezTo>
                  <a:pt x="44" y="15"/>
                  <a:pt x="44" y="15"/>
                  <a:pt x="44" y="15"/>
                </a:cubicBezTo>
                <a:cubicBezTo>
                  <a:pt x="45" y="16"/>
                  <a:pt x="45" y="17"/>
                  <a:pt x="45" y="18"/>
                </a:cubicBezTo>
                <a:cubicBezTo>
                  <a:pt x="45" y="20"/>
                  <a:pt x="44" y="21"/>
                  <a:pt x="42" y="22"/>
                </a:cubicBezTo>
                <a:cubicBezTo>
                  <a:pt x="42" y="23"/>
                  <a:pt x="41" y="23"/>
                  <a:pt x="40" y="23"/>
                </a:cubicBezTo>
                <a:cubicBezTo>
                  <a:pt x="38" y="23"/>
                  <a:pt x="37" y="22"/>
                  <a:pt x="36" y="21"/>
                </a:cubicBezTo>
                <a:cubicBezTo>
                  <a:pt x="37" y="21"/>
                  <a:pt x="37" y="22"/>
                  <a:pt x="37" y="22"/>
                </a:cubicBezTo>
                <a:cubicBezTo>
                  <a:pt x="37" y="23"/>
                  <a:pt x="37" y="23"/>
                  <a:pt x="36" y="23"/>
                </a:cubicBezTo>
                <a:cubicBezTo>
                  <a:pt x="32" y="28"/>
                  <a:pt x="32" y="28"/>
                  <a:pt x="32" y="28"/>
                </a:cubicBezTo>
                <a:cubicBezTo>
                  <a:pt x="41" y="37"/>
                  <a:pt x="41" y="37"/>
                  <a:pt x="41" y="37"/>
                </a:cubicBezTo>
                <a:cubicBezTo>
                  <a:pt x="42" y="36"/>
                  <a:pt x="43" y="35"/>
                  <a:pt x="44" y="35"/>
                </a:cubicBezTo>
                <a:cubicBezTo>
                  <a:pt x="46" y="35"/>
                  <a:pt x="47" y="36"/>
                  <a:pt x="48" y="37"/>
                </a:cubicBezTo>
                <a:cubicBezTo>
                  <a:pt x="61" y="50"/>
                  <a:pt x="61" y="50"/>
                  <a:pt x="61" y="50"/>
                </a:cubicBezTo>
                <a:cubicBezTo>
                  <a:pt x="61" y="51"/>
                  <a:pt x="62" y="52"/>
                  <a:pt x="62" y="53"/>
                </a:cubicBezTo>
                <a:cubicBezTo>
                  <a:pt x="62" y="54"/>
                  <a:pt x="61" y="55"/>
                  <a:pt x="61" y="56"/>
                </a:cubicBez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96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E3B8C-76E2-7500-A5D4-546FD9EF2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erson holding a pack of cigarettes&#10;&#10;AI-generated content may be incorrect.">
            <a:extLst>
              <a:ext uri="{FF2B5EF4-FFF2-40B4-BE49-F238E27FC236}">
                <a16:creationId xmlns:a16="http://schemas.microsoft.com/office/drawing/2014/main" id="{BEAB2C76-48D2-6571-44E6-4F31E60DC2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7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1E8C186-8F8B-F4C4-0108-4D10B398E419}"/>
              </a:ext>
            </a:extLst>
          </p:cNvPr>
          <p:cNvSpPr/>
          <p:nvPr/>
        </p:nvSpPr>
        <p:spPr>
          <a:xfrm>
            <a:off x="0" y="4999512"/>
            <a:ext cx="12192000" cy="185848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9911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Same-side Corner of Rectangle 24">
            <a:extLst>
              <a:ext uri="{FF2B5EF4-FFF2-40B4-BE49-F238E27FC236}">
                <a16:creationId xmlns:a16="http://schemas.microsoft.com/office/drawing/2014/main" id="{76A08688-F065-2AA2-300F-2E104C47191A}"/>
              </a:ext>
            </a:extLst>
          </p:cNvPr>
          <p:cNvSpPr/>
          <p:nvPr/>
        </p:nvSpPr>
        <p:spPr>
          <a:xfrm rot="5400000">
            <a:off x="4491246" y="-1838635"/>
            <a:ext cx="1515629" cy="1049812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6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22CA29-27AE-281B-6C47-99A951068560}"/>
              </a:ext>
            </a:extLst>
          </p:cNvPr>
          <p:cNvCxnSpPr>
            <a:cxnSpLocks/>
          </p:cNvCxnSpPr>
          <p:nvPr/>
        </p:nvCxnSpPr>
        <p:spPr>
          <a:xfrm>
            <a:off x="4365150" y="2660075"/>
            <a:ext cx="0" cy="1508164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B396263-504D-4323-F465-8D233D96A82F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F21AA6-5429-628A-E9E5-7C771B902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8123" y="6094752"/>
            <a:ext cx="1300720" cy="438907"/>
          </a:xfrm>
          <a:prstGeom prst="rect">
            <a:avLst/>
          </a:prstGeom>
        </p:spPr>
      </p:pic>
      <p:pic>
        <p:nvPicPr>
          <p:cNvPr id="5" name="Picture 4" descr="A yellow and red logo&#10;&#10;Description automatically generated">
            <a:extLst>
              <a:ext uri="{FF2B5EF4-FFF2-40B4-BE49-F238E27FC236}">
                <a16:creationId xmlns:a16="http://schemas.microsoft.com/office/drawing/2014/main" id="{99047156-BE02-BC66-9BEB-57A9CD89F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217580" y="6059583"/>
            <a:ext cx="1084642" cy="501877"/>
          </a:xfrm>
          <a:prstGeom prst="rect">
            <a:avLst/>
          </a:prstGeom>
        </p:spPr>
      </p:pic>
      <p:pic>
        <p:nvPicPr>
          <p:cNvPr id="6" name="Picture 5" descr="A white snowflake with a black background&#10;&#10;Description automatically generated">
            <a:extLst>
              <a:ext uri="{FF2B5EF4-FFF2-40B4-BE49-F238E27FC236}">
                <a16:creationId xmlns:a16="http://schemas.microsoft.com/office/drawing/2014/main" id="{88CFFAF1-60C3-61EC-A96F-6A20A46C7B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642" y="324341"/>
            <a:ext cx="1889810" cy="1735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B0A83-2A31-BD93-6AE5-1CEE67BBEF48}"/>
              </a:ext>
            </a:extLst>
          </p:cNvPr>
          <p:cNvSpPr txBox="1"/>
          <p:nvPr/>
        </p:nvSpPr>
        <p:spPr>
          <a:xfrm>
            <a:off x="4864232" y="3446481"/>
            <a:ext cx="1436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C9BB92-05B3-8199-BFF3-5A3D361AE145}"/>
              </a:ext>
            </a:extLst>
          </p:cNvPr>
          <p:cNvSpPr txBox="1"/>
          <p:nvPr/>
        </p:nvSpPr>
        <p:spPr>
          <a:xfrm>
            <a:off x="6613743" y="3446481"/>
            <a:ext cx="20205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03941-F104-77D6-7E5B-6BDD6A49360E}"/>
              </a:ext>
            </a:extLst>
          </p:cNvPr>
          <p:cNvSpPr txBox="1"/>
          <p:nvPr/>
        </p:nvSpPr>
        <p:spPr>
          <a:xfrm>
            <a:off x="8946948" y="3446481"/>
            <a:ext cx="1436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C4B62A-B806-DCFF-8B2C-9434B393FA3B}"/>
              </a:ext>
            </a:extLst>
          </p:cNvPr>
          <p:cNvCxnSpPr/>
          <p:nvPr/>
        </p:nvCxnSpPr>
        <p:spPr>
          <a:xfrm>
            <a:off x="5518977" y="3159601"/>
            <a:ext cx="4162534" cy="0"/>
          </a:xfrm>
          <a:prstGeom prst="line">
            <a:avLst/>
          </a:prstGeom>
          <a:ln>
            <a:solidFill>
              <a:schemeClr val="bg1"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96E3E0F-33DB-26B2-6B68-7FC0FD78FA02}"/>
              </a:ext>
            </a:extLst>
          </p:cNvPr>
          <p:cNvSpPr/>
          <p:nvPr/>
        </p:nvSpPr>
        <p:spPr>
          <a:xfrm>
            <a:off x="5495531" y="3065816"/>
            <a:ext cx="199292" cy="19929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2700000" scaled="0"/>
          </a:gradFill>
          <a:ln w="19050">
            <a:solidFill>
              <a:schemeClr val="bg1"/>
            </a:solidFill>
          </a:ln>
          <a:effectLst>
            <a:outerShdw blurRad="254000" dir="5400000" algn="ctr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FC6412-D460-1FDB-9F57-3C2AAD6CA116}"/>
              </a:ext>
            </a:extLst>
          </p:cNvPr>
          <p:cNvSpPr/>
          <p:nvPr/>
        </p:nvSpPr>
        <p:spPr>
          <a:xfrm>
            <a:off x="7511900" y="3065816"/>
            <a:ext cx="199292" cy="1992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CF76EE-B08C-9187-7533-C8AEB18513E9}"/>
              </a:ext>
            </a:extLst>
          </p:cNvPr>
          <p:cNvSpPr/>
          <p:nvPr/>
        </p:nvSpPr>
        <p:spPr>
          <a:xfrm>
            <a:off x="9563439" y="3065816"/>
            <a:ext cx="199292" cy="1992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4CB7CCC-62A0-8AD0-0475-48D8C1BA8CA2}"/>
              </a:ext>
            </a:extLst>
          </p:cNvPr>
          <p:cNvSpPr txBox="1">
            <a:spLocks/>
          </p:cNvSpPr>
          <p:nvPr/>
        </p:nvSpPr>
        <p:spPr>
          <a:xfrm>
            <a:off x="791914" y="2652609"/>
            <a:ext cx="4072318" cy="15156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170" rtl="0" eaLnBrk="1" latinLnBrk="0" hangingPunct="1">
              <a:lnSpc>
                <a:spcPts val="3067"/>
              </a:lnSpc>
              <a:spcBef>
                <a:spcPct val="0"/>
              </a:spcBef>
              <a:buNone/>
              <a:defRPr sz="2667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AU" sz="4000" dirty="0">
                <a:solidFill>
                  <a:schemeClr val="bg1"/>
                </a:solidFill>
                <a:latin typeface="Stainless-Light" panose="02000603030000020003" pitchFamily="2" charset="0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31845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5A3E1-92B8-80C5-01A9-6E4F25E4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53ED9B-06EF-EEC2-7F35-5557E3B432D5}"/>
              </a:ext>
            </a:extLst>
          </p:cNvPr>
          <p:cNvSpPr/>
          <p:nvPr/>
        </p:nvSpPr>
        <p:spPr>
          <a:xfrm>
            <a:off x="431186" y="6368902"/>
            <a:ext cx="859997" cy="39588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86AC6A-6058-EBBB-EF24-67B712946919}"/>
              </a:ext>
            </a:extLst>
          </p:cNvPr>
          <p:cNvSpPr/>
          <p:nvPr/>
        </p:nvSpPr>
        <p:spPr>
          <a:xfrm>
            <a:off x="-5796" y="-10283"/>
            <a:ext cx="12197792" cy="6891728"/>
          </a:xfrm>
          <a:prstGeom prst="rect">
            <a:avLst/>
          </a:prstGeom>
          <a:gradFill>
            <a:gsLst>
              <a:gs pos="34000">
                <a:schemeClr val="bg1"/>
              </a:gs>
              <a:gs pos="77000">
                <a:schemeClr val="bg1">
                  <a:alpha val="84104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99F87B1-F2EE-BBF2-9212-F0D7696C1E14}"/>
              </a:ext>
            </a:extLst>
          </p:cNvPr>
          <p:cNvCxnSpPr>
            <a:cxnSpLocks/>
          </p:cNvCxnSpPr>
          <p:nvPr/>
        </p:nvCxnSpPr>
        <p:spPr>
          <a:xfrm>
            <a:off x="6984631" y="4293179"/>
            <a:ext cx="1538498" cy="0"/>
          </a:xfrm>
          <a:prstGeom prst="line">
            <a:avLst/>
          </a:prstGeom>
          <a:ln w="95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8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23CE30-5BCE-A7BB-A774-8B5DE705F35F}"/>
              </a:ext>
            </a:extLst>
          </p:cNvPr>
          <p:cNvSpPr/>
          <p:nvPr/>
        </p:nvSpPr>
        <p:spPr>
          <a:xfrm>
            <a:off x="431185" y="1687485"/>
            <a:ext cx="3990207" cy="4435677"/>
          </a:xfrm>
          <a:prstGeom prst="roundRect">
            <a:avLst>
              <a:gd name="adj" fmla="val 447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224000" rIns="360000" bIns="108000" rtlCol="0" anchor="t"/>
          <a:lstStyle/>
          <a:p>
            <a:pPr algn="ctr">
              <a:lnSpc>
                <a:spcPts val="2340"/>
              </a:lnSpc>
            </a:pPr>
            <a:endParaRPr lang="en-US" sz="1600" dirty="0">
              <a:solidFill>
                <a:schemeClr val="bg1"/>
              </a:solidFill>
              <a:latin typeface="Montserrat Medium" pitchFamily="2" charset="77"/>
              <a:ea typeface="Roboto Slab" pitchFamily="2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E520D10-C930-07FA-A214-A4F1280B72F4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5763F-0974-D92F-C2C8-249A837CAACB}"/>
              </a:ext>
            </a:extLst>
          </p:cNvPr>
          <p:cNvSpPr txBox="1"/>
          <p:nvPr/>
        </p:nvSpPr>
        <p:spPr>
          <a:xfrm>
            <a:off x="-9314" y="-7236"/>
            <a:ext cx="1205068" cy="312358"/>
          </a:xfrm>
          <a:prstGeom prst="rect">
            <a:avLst/>
          </a:prstGeom>
          <a:solidFill>
            <a:srgbClr val="ED700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Champion 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E25CD-1E67-0418-C16D-E75BD7B18944}"/>
              </a:ext>
            </a:extLst>
          </p:cNvPr>
          <p:cNvSpPr txBox="1"/>
          <p:nvPr/>
        </p:nvSpPr>
        <p:spPr>
          <a:xfrm>
            <a:off x="1195754" y="-7236"/>
            <a:ext cx="1090246" cy="3123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62" name="Title 6">
            <a:extLst>
              <a:ext uri="{FF2B5EF4-FFF2-40B4-BE49-F238E27FC236}">
                <a16:creationId xmlns:a16="http://schemas.microsoft.com/office/drawing/2014/main" id="{C6117D6C-AED4-790C-0C1B-478751A85AC2}"/>
              </a:ext>
            </a:extLst>
          </p:cNvPr>
          <p:cNvSpPr txBox="1">
            <a:spLocks/>
          </p:cNvSpPr>
          <p:nvPr/>
        </p:nvSpPr>
        <p:spPr>
          <a:xfrm>
            <a:off x="5250643" y="2689525"/>
            <a:ext cx="5899078" cy="980171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ts val="1680"/>
              </a:lnSpc>
              <a:spcAft>
                <a:spcPts val="18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Ensure consumer preference / targeted alternatives are made available to maximise retention</a:t>
            </a:r>
          </a:p>
          <a:p>
            <a:pPr marL="171450" indent="-171450">
              <a:lnSpc>
                <a:spcPts val="1680"/>
              </a:lnSpc>
              <a:spcAft>
                <a:spcPts val="18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Ensure portfolio compliance &amp; reassess new portfolio</a:t>
            </a:r>
          </a:p>
        </p:txBody>
      </p:sp>
      <p:pic>
        <p:nvPicPr>
          <p:cNvPr id="77" name="Picture 76" descr="A orange and black logo&#10;&#10;Description automatically generated">
            <a:extLst>
              <a:ext uri="{FF2B5EF4-FFF2-40B4-BE49-F238E27FC236}">
                <a16:creationId xmlns:a16="http://schemas.microsoft.com/office/drawing/2014/main" id="{35D72D66-0D2A-091A-CA91-7A32629505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485" y="4066690"/>
            <a:ext cx="1732995" cy="1589547"/>
          </a:xfrm>
          <a:prstGeom prst="rect">
            <a:avLst/>
          </a:prstGeom>
          <a:effectLst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BE54E7-5505-E91E-0ACB-AA8759CE8C0B}"/>
              </a:ext>
            </a:extLst>
          </p:cNvPr>
          <p:cNvCxnSpPr>
            <a:cxnSpLocks/>
          </p:cNvCxnSpPr>
          <p:nvPr/>
        </p:nvCxnSpPr>
        <p:spPr>
          <a:xfrm flipH="1">
            <a:off x="5091583" y="3235365"/>
            <a:ext cx="5018761" cy="0"/>
          </a:xfrm>
          <a:prstGeom prst="straightConnector1">
            <a:avLst/>
          </a:prstGeom>
          <a:ln w="6350">
            <a:gradFill>
              <a:gsLst>
                <a:gs pos="51000">
                  <a:schemeClr val="accent6">
                    <a:alpha val="25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6">
            <a:extLst>
              <a:ext uri="{FF2B5EF4-FFF2-40B4-BE49-F238E27FC236}">
                <a16:creationId xmlns:a16="http://schemas.microsoft.com/office/drawing/2014/main" id="{D2F391EE-DB01-E7B8-5DE6-DD9EE7958955}"/>
              </a:ext>
            </a:extLst>
          </p:cNvPr>
          <p:cNvSpPr txBox="1">
            <a:spLocks/>
          </p:cNvSpPr>
          <p:nvPr/>
        </p:nvSpPr>
        <p:spPr>
          <a:xfrm>
            <a:off x="5184855" y="2252735"/>
            <a:ext cx="3574732" cy="3394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18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Identify Portfolio Risk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2EA526F-3A94-E7F7-B4D5-D172A22F44EE}"/>
              </a:ext>
            </a:extLst>
          </p:cNvPr>
          <p:cNvSpPr/>
          <p:nvPr/>
        </p:nvSpPr>
        <p:spPr>
          <a:xfrm>
            <a:off x="5250643" y="1717954"/>
            <a:ext cx="1803785" cy="36657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The Objective</a:t>
            </a: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777B1D1A-5635-FCE7-E03E-CE630184D8F1}"/>
              </a:ext>
            </a:extLst>
          </p:cNvPr>
          <p:cNvSpPr txBox="1">
            <a:spLocks/>
          </p:cNvSpPr>
          <p:nvPr/>
        </p:nvSpPr>
        <p:spPr>
          <a:xfrm>
            <a:off x="5250643" y="5085781"/>
            <a:ext cx="6055923" cy="40097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ts val="1680"/>
              </a:lnSpc>
              <a:spcAft>
                <a:spcPts val="18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GPIT completed Oct 23</a:t>
            </a:r>
          </a:p>
          <a:p>
            <a:pPr marL="171450" indent="-171450">
              <a:lnSpc>
                <a:spcPts val="1680"/>
              </a:lnSpc>
              <a:spcAft>
                <a:spcPts val="18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Acceptance + research planned for Jan 24</a:t>
            </a:r>
          </a:p>
          <a:p>
            <a:pPr marL="171450" indent="-171450">
              <a:lnSpc>
                <a:spcPts val="1680"/>
              </a:lnSpc>
              <a:spcAft>
                <a:spcPts val="18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Develop &amp; test blends to migrate consumers from current brands at risk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C2B5F219-F872-2F23-943A-E42CE5F3750B}"/>
              </a:ext>
            </a:extLst>
          </p:cNvPr>
          <p:cNvSpPr txBox="1">
            <a:spLocks/>
          </p:cNvSpPr>
          <p:nvPr/>
        </p:nvSpPr>
        <p:spPr>
          <a:xfrm>
            <a:off x="5184855" y="4648990"/>
            <a:ext cx="3574732" cy="3394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18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Execution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ACC2CA6-0561-2AA5-499C-8764A57659E3}"/>
              </a:ext>
            </a:extLst>
          </p:cNvPr>
          <p:cNvSpPr/>
          <p:nvPr/>
        </p:nvSpPr>
        <p:spPr>
          <a:xfrm>
            <a:off x="5250643" y="4114209"/>
            <a:ext cx="3992448" cy="36657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What Was Done To Meet The Objective?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09ED0FE-E459-96CF-2F78-9AD8A1CB039D}"/>
              </a:ext>
            </a:extLst>
          </p:cNvPr>
          <p:cNvSpPr/>
          <p:nvPr/>
        </p:nvSpPr>
        <p:spPr>
          <a:xfrm>
            <a:off x="1510822" y="2080596"/>
            <a:ext cx="1803785" cy="366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Roboto Slab" pitchFamily="2" charset="0"/>
                <a:ea typeface="Roboto Slab" pitchFamily="2" charset="0"/>
              </a:rPr>
              <a:t>The Challenge</a:t>
            </a:r>
          </a:p>
        </p:txBody>
      </p:sp>
      <p:sp>
        <p:nvSpPr>
          <p:cNvPr id="31" name="Title 6">
            <a:extLst>
              <a:ext uri="{FF2B5EF4-FFF2-40B4-BE49-F238E27FC236}">
                <a16:creationId xmlns:a16="http://schemas.microsoft.com/office/drawing/2014/main" id="{CE0F8FCD-1796-EB96-3EB0-0B1A099576EF}"/>
              </a:ext>
            </a:extLst>
          </p:cNvPr>
          <p:cNvSpPr txBox="1">
            <a:spLocks/>
          </p:cNvSpPr>
          <p:nvPr/>
        </p:nvSpPr>
        <p:spPr>
          <a:xfrm>
            <a:off x="447714" y="3573878"/>
            <a:ext cx="3973678" cy="3394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AU" sz="1800" b="1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Flavours &amp; Additives Ban</a:t>
            </a: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68C5ADC6-7B96-14C7-C4F2-928D7F4A878D}"/>
              </a:ext>
            </a:extLst>
          </p:cNvPr>
          <p:cNvSpPr txBox="1">
            <a:spLocks/>
          </p:cNvSpPr>
          <p:nvPr/>
        </p:nvSpPr>
        <p:spPr>
          <a:xfrm>
            <a:off x="431186" y="3954469"/>
            <a:ext cx="3990206" cy="64980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880"/>
              </a:lnSpc>
              <a:spcAft>
                <a:spcPts val="600"/>
              </a:spcAft>
            </a:pPr>
            <a:r>
              <a:rPr lang="en-AU" sz="1400" dirty="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No sugar (or a substitute) or flavour (whiskey/rum, etc)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3D2D22-07F3-E499-95FA-5336FC706F37}"/>
              </a:ext>
            </a:extLst>
          </p:cNvPr>
          <p:cNvCxnSpPr>
            <a:cxnSpLocks/>
          </p:cNvCxnSpPr>
          <p:nvPr/>
        </p:nvCxnSpPr>
        <p:spPr>
          <a:xfrm flipH="1">
            <a:off x="5091583" y="5406175"/>
            <a:ext cx="5018761" cy="0"/>
          </a:xfrm>
          <a:prstGeom prst="straightConnector1">
            <a:avLst/>
          </a:prstGeom>
          <a:ln w="6350">
            <a:gradFill>
              <a:gsLst>
                <a:gs pos="51000">
                  <a:schemeClr val="accent6">
                    <a:alpha val="25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3B63E7D-1145-F97E-A421-30139E41121F}"/>
              </a:ext>
            </a:extLst>
          </p:cNvPr>
          <p:cNvCxnSpPr>
            <a:cxnSpLocks/>
          </p:cNvCxnSpPr>
          <p:nvPr/>
        </p:nvCxnSpPr>
        <p:spPr>
          <a:xfrm flipH="1">
            <a:off x="5091583" y="5837598"/>
            <a:ext cx="5018761" cy="0"/>
          </a:xfrm>
          <a:prstGeom prst="straightConnector1">
            <a:avLst/>
          </a:prstGeom>
          <a:ln w="6350">
            <a:gradFill>
              <a:gsLst>
                <a:gs pos="51000">
                  <a:schemeClr val="accent6">
                    <a:alpha val="25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72">
            <a:extLst>
              <a:ext uri="{FF2B5EF4-FFF2-40B4-BE49-F238E27FC236}">
                <a16:creationId xmlns:a16="http://schemas.microsoft.com/office/drawing/2014/main" id="{3716CB1D-CE9D-8B38-937E-F5C900D56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9226" y="2269978"/>
            <a:ext cx="308034" cy="251814"/>
          </a:xfrm>
          <a:custGeom>
            <a:avLst/>
            <a:gdLst>
              <a:gd name="T0" fmla="*/ 217127 w 602"/>
              <a:gd name="T1" fmla="*/ 167383 h 495"/>
              <a:gd name="T2" fmla="*/ 217127 w 602"/>
              <a:gd name="T3" fmla="*/ 167383 h 495"/>
              <a:gd name="T4" fmla="*/ 206650 w 602"/>
              <a:gd name="T5" fmla="*/ 177441 h 495"/>
              <a:gd name="T6" fmla="*/ 206650 w 602"/>
              <a:gd name="T7" fmla="*/ 177441 h 495"/>
              <a:gd name="T8" fmla="*/ 10116 w 602"/>
              <a:gd name="T9" fmla="*/ 177441 h 495"/>
              <a:gd name="T10" fmla="*/ 10116 w 602"/>
              <a:gd name="T11" fmla="*/ 177441 h 495"/>
              <a:gd name="T12" fmla="*/ 10116 w 602"/>
              <a:gd name="T13" fmla="*/ 177441 h 495"/>
              <a:gd name="T14" fmla="*/ 0 w 602"/>
              <a:gd name="T15" fmla="*/ 167383 h 495"/>
              <a:gd name="T16" fmla="*/ 2529 w 602"/>
              <a:gd name="T17" fmla="*/ 162355 h 495"/>
              <a:gd name="T18" fmla="*/ 2529 w 602"/>
              <a:gd name="T19" fmla="*/ 162355 h 495"/>
              <a:gd name="T20" fmla="*/ 99712 w 602"/>
              <a:gd name="T21" fmla="*/ 2514 h 495"/>
              <a:gd name="T22" fmla="*/ 99712 w 602"/>
              <a:gd name="T23" fmla="*/ 2514 h 495"/>
              <a:gd name="T24" fmla="*/ 109828 w 602"/>
              <a:gd name="T25" fmla="*/ 0 h 495"/>
              <a:gd name="T26" fmla="*/ 117415 w 602"/>
              <a:gd name="T27" fmla="*/ 5029 h 495"/>
              <a:gd name="T28" fmla="*/ 117415 w 602"/>
              <a:gd name="T29" fmla="*/ 5029 h 495"/>
              <a:gd name="T30" fmla="*/ 217127 w 602"/>
              <a:gd name="T31" fmla="*/ 162355 h 495"/>
              <a:gd name="T32" fmla="*/ 217127 w 602"/>
              <a:gd name="T33" fmla="*/ 162355 h 495"/>
              <a:gd name="T34" fmla="*/ 217127 w 602"/>
              <a:gd name="T35" fmla="*/ 167383 h 495"/>
              <a:gd name="T36" fmla="*/ 122472 w 602"/>
              <a:gd name="T37" fmla="*/ 55675 h 495"/>
              <a:gd name="T38" fmla="*/ 122472 w 602"/>
              <a:gd name="T39" fmla="*/ 55675 h 495"/>
              <a:gd name="T40" fmla="*/ 109828 w 602"/>
              <a:gd name="T41" fmla="*/ 43103 h 495"/>
              <a:gd name="T42" fmla="*/ 94293 w 602"/>
              <a:gd name="T43" fmla="*/ 55675 h 495"/>
              <a:gd name="T44" fmla="*/ 94293 w 602"/>
              <a:gd name="T45" fmla="*/ 106321 h 495"/>
              <a:gd name="T46" fmla="*/ 109828 w 602"/>
              <a:gd name="T47" fmla="*/ 121766 h 495"/>
              <a:gd name="T48" fmla="*/ 122472 w 602"/>
              <a:gd name="T49" fmla="*/ 106321 h 495"/>
              <a:gd name="T50" fmla="*/ 122472 w 602"/>
              <a:gd name="T51" fmla="*/ 55675 h 495"/>
              <a:gd name="T52" fmla="*/ 109828 w 602"/>
              <a:gd name="T53" fmla="*/ 131823 h 495"/>
              <a:gd name="T54" fmla="*/ 109828 w 602"/>
              <a:gd name="T55" fmla="*/ 131823 h 495"/>
              <a:gd name="T56" fmla="*/ 94293 w 602"/>
              <a:gd name="T57" fmla="*/ 144754 h 495"/>
              <a:gd name="T58" fmla="*/ 109828 w 602"/>
              <a:gd name="T59" fmla="*/ 157326 h 495"/>
              <a:gd name="T60" fmla="*/ 122472 w 602"/>
              <a:gd name="T61" fmla="*/ 144754 h 495"/>
              <a:gd name="T62" fmla="*/ 109828 w 602"/>
              <a:gd name="T63" fmla="*/ 131823 h 49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02" h="495">
                <a:moveTo>
                  <a:pt x="601" y="466"/>
                </a:moveTo>
                <a:lnTo>
                  <a:pt x="601" y="466"/>
                </a:lnTo>
                <a:cubicBezTo>
                  <a:pt x="601" y="487"/>
                  <a:pt x="594" y="494"/>
                  <a:pt x="572" y="494"/>
                </a:cubicBezTo>
                <a:cubicBezTo>
                  <a:pt x="28" y="494"/>
                  <a:pt x="28" y="494"/>
                  <a:pt x="28" y="494"/>
                </a:cubicBezTo>
                <a:cubicBezTo>
                  <a:pt x="14" y="494"/>
                  <a:pt x="0" y="487"/>
                  <a:pt x="0" y="466"/>
                </a:cubicBezTo>
                <a:cubicBezTo>
                  <a:pt x="0" y="466"/>
                  <a:pt x="0" y="459"/>
                  <a:pt x="7" y="452"/>
                </a:cubicBezTo>
                <a:cubicBezTo>
                  <a:pt x="276" y="7"/>
                  <a:pt x="276" y="7"/>
                  <a:pt x="276" y="7"/>
                </a:cubicBezTo>
                <a:cubicBezTo>
                  <a:pt x="283" y="0"/>
                  <a:pt x="290" y="0"/>
                  <a:pt x="304" y="0"/>
                </a:cubicBezTo>
                <a:cubicBezTo>
                  <a:pt x="311" y="0"/>
                  <a:pt x="318" y="0"/>
                  <a:pt x="325" y="14"/>
                </a:cubicBezTo>
                <a:cubicBezTo>
                  <a:pt x="601" y="452"/>
                  <a:pt x="601" y="452"/>
                  <a:pt x="601" y="452"/>
                </a:cubicBezTo>
                <a:cubicBezTo>
                  <a:pt x="601" y="459"/>
                  <a:pt x="601" y="466"/>
                  <a:pt x="601" y="466"/>
                </a:cubicBezTo>
                <a:close/>
                <a:moveTo>
                  <a:pt x="339" y="155"/>
                </a:moveTo>
                <a:lnTo>
                  <a:pt x="339" y="155"/>
                </a:lnTo>
                <a:cubicBezTo>
                  <a:pt x="339" y="134"/>
                  <a:pt x="325" y="120"/>
                  <a:pt x="304" y="120"/>
                </a:cubicBezTo>
                <a:cubicBezTo>
                  <a:pt x="283" y="120"/>
                  <a:pt x="261" y="134"/>
                  <a:pt x="261" y="155"/>
                </a:cubicBezTo>
                <a:cubicBezTo>
                  <a:pt x="261" y="296"/>
                  <a:pt x="261" y="296"/>
                  <a:pt x="261" y="296"/>
                </a:cubicBezTo>
                <a:cubicBezTo>
                  <a:pt x="261" y="318"/>
                  <a:pt x="283" y="339"/>
                  <a:pt x="304" y="339"/>
                </a:cubicBezTo>
                <a:cubicBezTo>
                  <a:pt x="325" y="339"/>
                  <a:pt x="339" y="318"/>
                  <a:pt x="339" y="296"/>
                </a:cubicBezTo>
                <a:lnTo>
                  <a:pt x="339" y="155"/>
                </a:lnTo>
                <a:close/>
                <a:moveTo>
                  <a:pt x="304" y="367"/>
                </a:moveTo>
                <a:lnTo>
                  <a:pt x="304" y="367"/>
                </a:lnTo>
                <a:cubicBezTo>
                  <a:pt x="283" y="367"/>
                  <a:pt x="261" y="381"/>
                  <a:pt x="261" y="403"/>
                </a:cubicBezTo>
                <a:cubicBezTo>
                  <a:pt x="261" y="424"/>
                  <a:pt x="283" y="438"/>
                  <a:pt x="304" y="438"/>
                </a:cubicBezTo>
                <a:cubicBezTo>
                  <a:pt x="325" y="438"/>
                  <a:pt x="339" y="424"/>
                  <a:pt x="339" y="403"/>
                </a:cubicBezTo>
                <a:cubicBezTo>
                  <a:pt x="339" y="381"/>
                  <a:pt x="325" y="367"/>
                  <a:pt x="304" y="367"/>
                </a:cubicBezTo>
                <a:close/>
              </a:path>
            </a:pathLst>
          </a:custGeom>
          <a:noFill/>
          <a:ln w="9525" cap="flat">
            <a:solidFill>
              <a:schemeClr val="accent1"/>
            </a:solidFill>
            <a:bevel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9" name="Freeform 59">
            <a:extLst>
              <a:ext uri="{FF2B5EF4-FFF2-40B4-BE49-F238E27FC236}">
                <a16:creationId xmlns:a16="http://schemas.microsoft.com/office/drawing/2014/main" id="{8462C8A3-E9E2-EFB0-399B-1BCC56E5A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175" y="4648022"/>
            <a:ext cx="293356" cy="291219"/>
          </a:xfrm>
          <a:custGeom>
            <a:avLst/>
            <a:gdLst>
              <a:gd name="T0" fmla="*/ 208643 w 609"/>
              <a:gd name="T1" fmla="*/ 120304 h 602"/>
              <a:gd name="T2" fmla="*/ 170512 w 609"/>
              <a:gd name="T3" fmla="*/ 109827 h 602"/>
              <a:gd name="T4" fmla="*/ 208643 w 609"/>
              <a:gd name="T5" fmla="*/ 99712 h 602"/>
              <a:gd name="T6" fmla="*/ 208643 w 609"/>
              <a:gd name="T7" fmla="*/ 120304 h 602"/>
              <a:gd name="T8" fmla="*/ 188138 w 609"/>
              <a:gd name="T9" fmla="*/ 43353 h 602"/>
              <a:gd name="T10" fmla="*/ 167993 w 609"/>
              <a:gd name="T11" fmla="*/ 63946 h 602"/>
              <a:gd name="T12" fmla="*/ 150007 w 609"/>
              <a:gd name="T13" fmla="*/ 58888 h 602"/>
              <a:gd name="T14" fmla="*/ 152525 w 609"/>
              <a:gd name="T15" fmla="*/ 51301 h 602"/>
              <a:gd name="T16" fmla="*/ 173030 w 609"/>
              <a:gd name="T17" fmla="*/ 30708 h 602"/>
              <a:gd name="T18" fmla="*/ 190656 w 609"/>
              <a:gd name="T19" fmla="*/ 38295 h 602"/>
              <a:gd name="T20" fmla="*/ 109358 w 609"/>
              <a:gd name="T21" fmla="*/ 217126 h 602"/>
              <a:gd name="T22" fmla="*/ 99285 w 609"/>
              <a:gd name="T23" fmla="*/ 207010 h 602"/>
              <a:gd name="T24" fmla="*/ 109358 w 609"/>
              <a:gd name="T25" fmla="*/ 171244 h 602"/>
              <a:gd name="T26" fmla="*/ 119430 w 609"/>
              <a:gd name="T27" fmla="*/ 207010 h 602"/>
              <a:gd name="T28" fmla="*/ 109358 w 609"/>
              <a:gd name="T29" fmla="*/ 48772 h 602"/>
              <a:gd name="T30" fmla="*/ 99285 w 609"/>
              <a:gd name="T31" fmla="*/ 38295 h 602"/>
              <a:gd name="T32" fmla="*/ 109358 w 609"/>
              <a:gd name="T33" fmla="*/ 0 h 602"/>
              <a:gd name="T34" fmla="*/ 119430 w 609"/>
              <a:gd name="T35" fmla="*/ 38295 h 602"/>
              <a:gd name="T36" fmla="*/ 66190 w 609"/>
              <a:gd name="T37" fmla="*/ 166186 h 602"/>
              <a:gd name="T38" fmla="*/ 45686 w 609"/>
              <a:gd name="T39" fmla="*/ 186417 h 602"/>
              <a:gd name="T40" fmla="*/ 38131 w 609"/>
              <a:gd name="T41" fmla="*/ 191475 h 602"/>
              <a:gd name="T42" fmla="*/ 30577 w 609"/>
              <a:gd name="T43" fmla="*/ 173773 h 602"/>
              <a:gd name="T44" fmla="*/ 50722 w 609"/>
              <a:gd name="T45" fmla="*/ 153180 h 602"/>
              <a:gd name="T46" fmla="*/ 58636 w 609"/>
              <a:gd name="T47" fmla="*/ 150651 h 602"/>
              <a:gd name="T48" fmla="*/ 66190 w 609"/>
              <a:gd name="T49" fmla="*/ 166186 h 602"/>
              <a:gd name="T50" fmla="*/ 58636 w 609"/>
              <a:gd name="T51" fmla="*/ 69003 h 602"/>
              <a:gd name="T52" fmla="*/ 50722 w 609"/>
              <a:gd name="T53" fmla="*/ 63946 h 602"/>
              <a:gd name="T54" fmla="*/ 30577 w 609"/>
              <a:gd name="T55" fmla="*/ 43353 h 602"/>
              <a:gd name="T56" fmla="*/ 38131 w 609"/>
              <a:gd name="T57" fmla="*/ 28179 h 602"/>
              <a:gd name="T58" fmla="*/ 45686 w 609"/>
              <a:gd name="T59" fmla="*/ 30708 h 602"/>
              <a:gd name="T60" fmla="*/ 66190 w 609"/>
              <a:gd name="T61" fmla="*/ 51301 h 602"/>
              <a:gd name="T62" fmla="*/ 58636 w 609"/>
              <a:gd name="T63" fmla="*/ 69003 h 602"/>
              <a:gd name="T64" fmla="*/ 48204 w 609"/>
              <a:gd name="T65" fmla="*/ 109827 h 602"/>
              <a:gd name="T66" fmla="*/ 10072 w 609"/>
              <a:gd name="T67" fmla="*/ 120304 h 602"/>
              <a:gd name="T68" fmla="*/ 10072 w 609"/>
              <a:gd name="T69" fmla="*/ 99712 h 602"/>
              <a:gd name="T70" fmla="*/ 48204 w 609"/>
              <a:gd name="T71" fmla="*/ 109827 h 602"/>
              <a:gd name="T72" fmla="*/ 160079 w 609"/>
              <a:gd name="T73" fmla="*/ 150651 h 602"/>
              <a:gd name="T74" fmla="*/ 167993 w 609"/>
              <a:gd name="T75" fmla="*/ 153180 h 602"/>
              <a:gd name="T76" fmla="*/ 188138 w 609"/>
              <a:gd name="T77" fmla="*/ 173773 h 602"/>
              <a:gd name="T78" fmla="*/ 180584 w 609"/>
              <a:gd name="T79" fmla="*/ 191475 h 602"/>
              <a:gd name="T80" fmla="*/ 173030 w 609"/>
              <a:gd name="T81" fmla="*/ 186417 h 602"/>
              <a:gd name="T82" fmla="*/ 152525 w 609"/>
              <a:gd name="T83" fmla="*/ 166186 h 602"/>
              <a:gd name="T84" fmla="*/ 160079 w 609"/>
              <a:gd name="T85" fmla="*/ 150651 h 6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cubicBezTo>
                  <a:pt x="481" y="85"/>
                  <a:pt x="481" y="85"/>
                  <a:pt x="481" y="85"/>
                </a:cubicBez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cubicBezTo>
                  <a:pt x="184" y="142"/>
                  <a:pt x="184" y="142"/>
                  <a:pt x="184" y="142"/>
                </a:cubicBez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cubicBezTo>
                  <a:pt x="523" y="481"/>
                  <a:pt x="523" y="481"/>
                  <a:pt x="523" y="481"/>
                </a:cubicBez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chemeClr val="accent1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5" name="Title 6">
            <a:extLst>
              <a:ext uri="{FF2B5EF4-FFF2-40B4-BE49-F238E27FC236}">
                <a16:creationId xmlns:a16="http://schemas.microsoft.com/office/drawing/2014/main" id="{ECBF2BA7-4F55-A32C-BC37-C0864EFB02FF}"/>
              </a:ext>
            </a:extLst>
          </p:cNvPr>
          <p:cNvSpPr txBox="1">
            <a:spLocks/>
          </p:cNvSpPr>
          <p:nvPr/>
        </p:nvSpPr>
        <p:spPr>
          <a:xfrm>
            <a:off x="367175" y="494810"/>
            <a:ext cx="4762209" cy="5078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21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Challenge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973AEA9-3E99-92A7-70D8-508E329B0B21}"/>
              </a:ext>
            </a:extLst>
          </p:cNvPr>
          <p:cNvSpPr txBox="1"/>
          <p:nvPr/>
        </p:nvSpPr>
        <p:spPr>
          <a:xfrm>
            <a:off x="5365832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9DAEC81-DEEC-9EBD-1B0D-A3091D3C6682}"/>
              </a:ext>
            </a:extLst>
          </p:cNvPr>
          <p:cNvSpPr txBox="1"/>
          <p:nvPr/>
        </p:nvSpPr>
        <p:spPr>
          <a:xfrm>
            <a:off x="6647164" y="582530"/>
            <a:ext cx="1271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99DCAD8-83AE-CD2C-4323-9F3669E8DB6C}"/>
              </a:ext>
            </a:extLst>
          </p:cNvPr>
          <p:cNvSpPr txBox="1"/>
          <p:nvPr/>
        </p:nvSpPr>
        <p:spPr>
          <a:xfrm>
            <a:off x="7921550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39079E6-DDF8-4BC9-23F6-431CDA3F58C8}"/>
              </a:ext>
            </a:extLst>
          </p:cNvPr>
          <p:cNvCxnSpPr>
            <a:cxnSpLocks/>
          </p:cNvCxnSpPr>
          <p:nvPr/>
        </p:nvCxnSpPr>
        <p:spPr>
          <a:xfrm>
            <a:off x="5946741" y="379641"/>
            <a:ext cx="2610714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EF243774-D007-761F-5779-067DB89EAC61}"/>
              </a:ext>
            </a:extLst>
          </p:cNvPr>
          <p:cNvSpPr/>
          <p:nvPr/>
        </p:nvSpPr>
        <p:spPr>
          <a:xfrm>
            <a:off x="5901779" y="285856"/>
            <a:ext cx="199292" cy="19929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2700000" scaled="0"/>
          </a:gradFill>
          <a:ln w="19050">
            <a:solidFill>
              <a:schemeClr val="bg1"/>
            </a:solidFill>
          </a:ln>
          <a:effectLst>
            <a:glow rad="150766">
              <a:schemeClr val="accent1">
                <a:alpha val="21425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EBCC509-0328-7617-DFC1-870F2B465022}"/>
              </a:ext>
            </a:extLst>
          </p:cNvPr>
          <p:cNvSpPr/>
          <p:nvPr/>
        </p:nvSpPr>
        <p:spPr>
          <a:xfrm>
            <a:off x="718342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8A21ABA-B974-B10C-63B4-7BFD9F307BE5}"/>
              </a:ext>
            </a:extLst>
          </p:cNvPr>
          <p:cNvSpPr/>
          <p:nvPr/>
        </p:nvSpPr>
        <p:spPr>
          <a:xfrm>
            <a:off x="846050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F3B0AD9-626A-5784-B80C-34800A750506}"/>
              </a:ext>
            </a:extLst>
          </p:cNvPr>
          <p:cNvCxnSpPr>
            <a:cxnSpLocks/>
          </p:cNvCxnSpPr>
          <p:nvPr/>
        </p:nvCxnSpPr>
        <p:spPr>
          <a:xfrm flipH="1">
            <a:off x="-9314" y="1097201"/>
            <a:ext cx="122013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 1">
            <a:extLst>
              <a:ext uri="{FF2B5EF4-FFF2-40B4-BE49-F238E27FC236}">
                <a16:creationId xmlns:a16="http://schemas.microsoft.com/office/drawing/2014/main" id="{1CF05239-E060-BBDC-6D31-6C36DE11D4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625" y="370512"/>
            <a:ext cx="1049484" cy="369021"/>
          </a:xfrm>
          <a:prstGeom prst="rect">
            <a:avLst/>
          </a:prstGeom>
          <a:noFill/>
        </p:spPr>
      </p:pic>
      <p:pic>
        <p:nvPicPr>
          <p:cNvPr id="95" name="Picture 94" descr="A yellow and red logo&#10;&#10;Description automatically generated">
            <a:extLst>
              <a:ext uri="{FF2B5EF4-FFF2-40B4-BE49-F238E27FC236}">
                <a16:creationId xmlns:a16="http://schemas.microsoft.com/office/drawing/2014/main" id="{BC432B0C-14F1-E6AC-7656-B34297524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595821" y="329703"/>
            <a:ext cx="934107" cy="432223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6CEF286-DAA5-0435-05EF-C8DF65D32285}"/>
              </a:ext>
            </a:extLst>
          </p:cNvPr>
          <p:cNvCxnSpPr>
            <a:cxnSpLocks/>
          </p:cNvCxnSpPr>
          <p:nvPr/>
        </p:nvCxnSpPr>
        <p:spPr>
          <a:xfrm>
            <a:off x="9245583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EE9D59C-7899-0107-E9CB-0E6DE07650C2}"/>
              </a:ext>
            </a:extLst>
          </p:cNvPr>
          <p:cNvCxnSpPr>
            <a:cxnSpLocks/>
          </p:cNvCxnSpPr>
          <p:nvPr/>
        </p:nvCxnSpPr>
        <p:spPr>
          <a:xfrm>
            <a:off x="5243738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1382DA1-CE63-A963-1AE2-B0B02B4A41DB}"/>
              </a:ext>
            </a:extLst>
          </p:cNvPr>
          <p:cNvGrpSpPr/>
          <p:nvPr/>
        </p:nvGrpSpPr>
        <p:grpSpPr>
          <a:xfrm>
            <a:off x="2042449" y="2647848"/>
            <a:ext cx="764280" cy="775858"/>
            <a:chOff x="367175" y="4672454"/>
            <a:chExt cx="1296350" cy="1315988"/>
          </a:xfrm>
        </p:grpSpPr>
        <p:sp>
          <p:nvSpPr>
            <p:cNvPr id="103" name="Freeform 43">
              <a:extLst>
                <a:ext uri="{FF2B5EF4-FFF2-40B4-BE49-F238E27FC236}">
                  <a16:creationId xmlns:a16="http://schemas.microsoft.com/office/drawing/2014/main" id="{B41B95B0-06D5-51AB-517B-A2040C17F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175" y="4672454"/>
              <a:ext cx="1296350" cy="1315988"/>
            </a:xfrm>
            <a:custGeom>
              <a:avLst/>
              <a:gdLst>
                <a:gd name="T0" fmla="*/ 31 w 61"/>
                <a:gd name="T1" fmla="*/ 62 h 62"/>
                <a:gd name="T2" fmla="*/ 0 w 61"/>
                <a:gd name="T3" fmla="*/ 31 h 62"/>
                <a:gd name="T4" fmla="*/ 31 w 61"/>
                <a:gd name="T5" fmla="*/ 0 h 62"/>
                <a:gd name="T6" fmla="*/ 61 w 61"/>
                <a:gd name="T7" fmla="*/ 31 h 62"/>
                <a:gd name="T8" fmla="*/ 31 w 61"/>
                <a:gd name="T9" fmla="*/ 62 h 62"/>
                <a:gd name="T10" fmla="*/ 43 w 61"/>
                <a:gd name="T11" fmla="*/ 13 h 62"/>
                <a:gd name="T12" fmla="*/ 31 w 61"/>
                <a:gd name="T13" fmla="*/ 9 h 62"/>
                <a:gd name="T14" fmla="*/ 9 w 61"/>
                <a:gd name="T15" fmla="*/ 31 h 62"/>
                <a:gd name="T16" fmla="*/ 12 w 61"/>
                <a:gd name="T17" fmla="*/ 43 h 62"/>
                <a:gd name="T18" fmla="*/ 43 w 61"/>
                <a:gd name="T19" fmla="*/ 13 h 62"/>
                <a:gd name="T20" fmla="*/ 49 w 61"/>
                <a:gd name="T21" fmla="*/ 19 h 62"/>
                <a:gd name="T22" fmla="*/ 19 w 61"/>
                <a:gd name="T23" fmla="*/ 50 h 62"/>
                <a:gd name="T24" fmla="*/ 31 w 61"/>
                <a:gd name="T25" fmla="*/ 53 h 62"/>
                <a:gd name="T26" fmla="*/ 52 w 61"/>
                <a:gd name="T27" fmla="*/ 31 h 62"/>
                <a:gd name="T28" fmla="*/ 49 w 61"/>
                <a:gd name="T29" fmla="*/ 19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1"/>
                  </a:cubicBezTo>
                  <a:cubicBezTo>
                    <a:pt x="61" y="48"/>
                    <a:pt x="48" y="62"/>
                    <a:pt x="31" y="62"/>
                  </a:cubicBezTo>
                  <a:close/>
                  <a:moveTo>
                    <a:pt x="43" y="13"/>
                  </a:moveTo>
                  <a:cubicBezTo>
                    <a:pt x="39" y="11"/>
                    <a:pt x="35" y="9"/>
                    <a:pt x="31" y="9"/>
                  </a:cubicBezTo>
                  <a:cubicBezTo>
                    <a:pt x="19" y="9"/>
                    <a:pt x="9" y="19"/>
                    <a:pt x="9" y="31"/>
                  </a:cubicBezTo>
                  <a:cubicBezTo>
                    <a:pt x="9" y="36"/>
                    <a:pt x="10" y="40"/>
                    <a:pt x="12" y="43"/>
                  </a:cubicBezTo>
                  <a:lnTo>
                    <a:pt x="43" y="13"/>
                  </a:lnTo>
                  <a:close/>
                  <a:moveTo>
                    <a:pt x="49" y="19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22" y="52"/>
                    <a:pt x="26" y="53"/>
                    <a:pt x="31" y="53"/>
                  </a:cubicBezTo>
                  <a:cubicBezTo>
                    <a:pt x="43" y="53"/>
                    <a:pt x="52" y="43"/>
                    <a:pt x="52" y="31"/>
                  </a:cubicBezTo>
                  <a:cubicBezTo>
                    <a:pt x="52" y="27"/>
                    <a:pt x="51" y="23"/>
                    <a:pt x="49" y="19"/>
                  </a:cubicBezTo>
                  <a:close/>
                </a:path>
              </a:pathLst>
            </a:custGeom>
            <a:solidFill>
              <a:srgbClr val="FFFFFF">
                <a:alpha val="42793"/>
              </a:srgbClr>
            </a:solidFill>
            <a:ln w="9525">
              <a:noFill/>
              <a:round/>
              <a:headEnd/>
              <a:tailEnd/>
            </a:ln>
            <a:effectLst>
              <a:glow rad="196804">
                <a:schemeClr val="bg1">
                  <a:alpha val="10000"/>
                </a:schemeClr>
              </a:glow>
            </a:effectLst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450D0DFA-23F0-E1D3-7D64-8CCFF4BB507A}"/>
                </a:ext>
              </a:extLst>
            </p:cNvPr>
            <p:cNvSpPr>
              <a:spLocks noEditPoints="1"/>
            </p:cNvSpPr>
            <p:nvPr/>
          </p:nvSpPr>
          <p:spPr bwMode="auto">
            <a:xfrm rot="21105359" flipH="1">
              <a:off x="695533" y="4996775"/>
              <a:ext cx="581088" cy="613333"/>
            </a:xfrm>
            <a:custGeom>
              <a:avLst/>
              <a:gdLst>
                <a:gd name="T0" fmla="*/ 60 w 65"/>
                <a:gd name="T1" fmla="*/ 21 h 66"/>
                <a:gd name="T2" fmla="*/ 52 w 65"/>
                <a:gd name="T3" fmla="*/ 29 h 66"/>
                <a:gd name="T4" fmla="*/ 56 w 65"/>
                <a:gd name="T5" fmla="*/ 33 h 66"/>
                <a:gd name="T6" fmla="*/ 56 w 65"/>
                <a:gd name="T7" fmla="*/ 34 h 66"/>
                <a:gd name="T8" fmla="*/ 49 w 65"/>
                <a:gd name="T9" fmla="*/ 42 h 66"/>
                <a:gd name="T10" fmla="*/ 47 w 65"/>
                <a:gd name="T11" fmla="*/ 42 h 66"/>
                <a:gd name="T12" fmla="*/ 43 w 65"/>
                <a:gd name="T13" fmla="*/ 38 h 66"/>
                <a:gd name="T14" fmla="*/ 22 w 65"/>
                <a:gd name="T15" fmla="*/ 60 h 66"/>
                <a:gd name="T16" fmla="*/ 18 w 65"/>
                <a:gd name="T17" fmla="*/ 61 h 66"/>
                <a:gd name="T18" fmla="*/ 11 w 65"/>
                <a:gd name="T19" fmla="*/ 61 h 66"/>
                <a:gd name="T20" fmla="*/ 2 w 65"/>
                <a:gd name="T21" fmla="*/ 66 h 66"/>
                <a:gd name="T22" fmla="*/ 0 w 65"/>
                <a:gd name="T23" fmla="*/ 63 h 66"/>
                <a:gd name="T24" fmla="*/ 4 w 65"/>
                <a:gd name="T25" fmla="*/ 54 h 66"/>
                <a:gd name="T26" fmla="*/ 4 w 65"/>
                <a:gd name="T27" fmla="*/ 47 h 66"/>
                <a:gd name="T28" fmla="*/ 6 w 65"/>
                <a:gd name="T29" fmla="*/ 44 h 66"/>
                <a:gd name="T30" fmla="*/ 27 w 65"/>
                <a:gd name="T31" fmla="*/ 22 h 66"/>
                <a:gd name="T32" fmla="*/ 23 w 65"/>
                <a:gd name="T33" fmla="*/ 18 h 66"/>
                <a:gd name="T34" fmla="*/ 23 w 65"/>
                <a:gd name="T35" fmla="*/ 17 h 66"/>
                <a:gd name="T36" fmla="*/ 31 w 65"/>
                <a:gd name="T37" fmla="*/ 9 h 66"/>
                <a:gd name="T38" fmla="*/ 33 w 65"/>
                <a:gd name="T39" fmla="*/ 9 h 66"/>
                <a:gd name="T40" fmla="*/ 36 w 65"/>
                <a:gd name="T41" fmla="*/ 13 h 66"/>
                <a:gd name="T42" fmla="*/ 44 w 65"/>
                <a:gd name="T43" fmla="*/ 5 h 66"/>
                <a:gd name="T44" fmla="*/ 60 w 65"/>
                <a:gd name="T45" fmla="*/ 5 h 66"/>
                <a:gd name="T46" fmla="*/ 60 w 65"/>
                <a:gd name="T47" fmla="*/ 21 h 66"/>
                <a:gd name="T48" fmla="*/ 39 w 65"/>
                <a:gd name="T49" fmla="*/ 34 h 66"/>
                <a:gd name="T50" fmla="*/ 32 w 65"/>
                <a:gd name="T51" fmla="*/ 27 h 66"/>
                <a:gd name="T52" fmla="*/ 11 w 65"/>
                <a:gd name="T53" fmla="*/ 47 h 66"/>
                <a:gd name="T54" fmla="*/ 11 w 65"/>
                <a:gd name="T55" fmla="*/ 54 h 66"/>
                <a:gd name="T56" fmla="*/ 18 w 65"/>
                <a:gd name="T57" fmla="*/ 54 h 66"/>
                <a:gd name="T58" fmla="*/ 39 w 65"/>
                <a:gd name="T59" fmla="*/ 34 h 6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5" h="66">
                  <a:moveTo>
                    <a:pt x="60" y="21"/>
                  </a:moveTo>
                  <a:cubicBezTo>
                    <a:pt x="52" y="29"/>
                    <a:pt x="52" y="29"/>
                    <a:pt x="52" y="29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3"/>
                    <a:pt x="57" y="34"/>
                    <a:pt x="56" y="34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61"/>
                    <a:pt x="20" y="61"/>
                    <a:pt x="18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5" y="45"/>
                    <a:pt x="6" y="44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7"/>
                    <a:pt x="23" y="17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2" y="9"/>
                    <a:pt x="33" y="9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9" y="0"/>
                    <a:pt x="56" y="0"/>
                    <a:pt x="60" y="5"/>
                  </a:cubicBezTo>
                  <a:cubicBezTo>
                    <a:pt x="65" y="9"/>
                    <a:pt x="65" y="17"/>
                    <a:pt x="60" y="21"/>
                  </a:cubicBezTo>
                  <a:close/>
                  <a:moveTo>
                    <a:pt x="39" y="34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39" y="34"/>
                  </a:lnTo>
                  <a:close/>
                </a:path>
              </a:pathLst>
            </a:custGeom>
            <a:solidFill>
              <a:srgbClr val="FFFFFF">
                <a:alpha val="42793"/>
              </a:srgbClr>
            </a:solidFill>
            <a:ln w="9525">
              <a:noFill/>
              <a:round/>
              <a:headEnd/>
              <a:tailEnd/>
            </a:ln>
            <a:effectLst>
              <a:glow rad="196804">
                <a:schemeClr val="bg1">
                  <a:alpha val="10000"/>
                </a:schemeClr>
              </a:glow>
            </a:effec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106" name="Picture 105" descr="A cigarette on a surface&#10;&#10;AI-generated content may be incorrect.">
            <a:extLst>
              <a:ext uri="{FF2B5EF4-FFF2-40B4-BE49-F238E27FC236}">
                <a16:creationId xmlns:a16="http://schemas.microsoft.com/office/drawing/2014/main" id="{5B91D607-C7A4-3CE5-4818-734E9CAB016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0" y="4287677"/>
            <a:ext cx="3803148" cy="1812834"/>
          </a:xfrm>
          <a:prstGeom prst="roundRect">
            <a:avLst>
              <a:gd name="adj" fmla="val 5970"/>
            </a:avLst>
          </a:prstGeom>
        </p:spPr>
      </p:pic>
    </p:spTree>
    <p:extLst>
      <p:ext uri="{BB962C8B-B14F-4D97-AF65-F5344CB8AC3E}">
        <p14:creationId xmlns:p14="http://schemas.microsoft.com/office/powerpoint/2010/main" val="1794883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E341E-ACCC-7D23-7D87-8A45A7CE9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9637AF-33F9-F47E-1BC8-79EDD517A41C}"/>
              </a:ext>
            </a:extLst>
          </p:cNvPr>
          <p:cNvSpPr/>
          <p:nvPr/>
        </p:nvSpPr>
        <p:spPr>
          <a:xfrm>
            <a:off x="431186" y="6368902"/>
            <a:ext cx="859997" cy="39588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B3EB111-98CB-4FF7-0CC6-2B2269892A63}"/>
              </a:ext>
            </a:extLst>
          </p:cNvPr>
          <p:cNvSpPr/>
          <p:nvPr/>
        </p:nvSpPr>
        <p:spPr>
          <a:xfrm>
            <a:off x="-5796" y="-10283"/>
            <a:ext cx="12197792" cy="6891728"/>
          </a:xfrm>
          <a:prstGeom prst="rect">
            <a:avLst/>
          </a:prstGeom>
          <a:gradFill>
            <a:gsLst>
              <a:gs pos="34000">
                <a:schemeClr val="bg1"/>
              </a:gs>
              <a:gs pos="77000">
                <a:schemeClr val="bg1">
                  <a:alpha val="84104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FBBE2C-F320-769D-0DEA-5FB75D54B86D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3F595-7918-FDD2-8E86-9AB6269E0AE9}"/>
              </a:ext>
            </a:extLst>
          </p:cNvPr>
          <p:cNvSpPr txBox="1"/>
          <p:nvPr/>
        </p:nvSpPr>
        <p:spPr>
          <a:xfrm>
            <a:off x="-9314" y="-7236"/>
            <a:ext cx="1205068" cy="312358"/>
          </a:xfrm>
          <a:prstGeom prst="rect">
            <a:avLst/>
          </a:prstGeom>
          <a:solidFill>
            <a:srgbClr val="ED700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Champion 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961ED-1CFF-252C-12F2-2D4055292435}"/>
              </a:ext>
            </a:extLst>
          </p:cNvPr>
          <p:cNvSpPr txBox="1"/>
          <p:nvPr/>
        </p:nvSpPr>
        <p:spPr>
          <a:xfrm>
            <a:off x="1195754" y="-7236"/>
            <a:ext cx="1090246" cy="3123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4062CF5-899A-8581-321A-6DC8DBCA4D54}"/>
              </a:ext>
            </a:extLst>
          </p:cNvPr>
          <p:cNvSpPr/>
          <p:nvPr/>
        </p:nvSpPr>
        <p:spPr>
          <a:xfrm>
            <a:off x="433518" y="1886571"/>
            <a:ext cx="4908564" cy="2105576"/>
          </a:xfrm>
          <a:prstGeom prst="roundRect">
            <a:avLst>
              <a:gd name="adj" fmla="val 3493"/>
            </a:avLst>
          </a:prstGeom>
          <a:solidFill>
            <a:schemeClr val="bg1"/>
          </a:solidFill>
          <a:ln w="9525">
            <a:noFill/>
          </a:ln>
          <a:effectLst>
            <a:outerShdw blurRad="101600" dist="127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D355E007-0355-EE1C-66B9-E95203F5EA47}"/>
              </a:ext>
            </a:extLst>
          </p:cNvPr>
          <p:cNvSpPr/>
          <p:nvPr/>
        </p:nvSpPr>
        <p:spPr>
          <a:xfrm>
            <a:off x="5534681" y="1886571"/>
            <a:ext cx="3179013" cy="2105576"/>
          </a:xfrm>
          <a:prstGeom prst="roundRect">
            <a:avLst>
              <a:gd name="adj" fmla="val 3493"/>
            </a:avLst>
          </a:prstGeom>
          <a:solidFill>
            <a:schemeClr val="bg1"/>
          </a:solidFill>
          <a:ln w="9525">
            <a:noFill/>
          </a:ln>
          <a:effectLst>
            <a:outerShdw blurRad="101600" dist="127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B097584F-184F-7EE6-98C1-F4DBBA36E60E}"/>
              </a:ext>
            </a:extLst>
          </p:cNvPr>
          <p:cNvSpPr/>
          <p:nvPr/>
        </p:nvSpPr>
        <p:spPr>
          <a:xfrm>
            <a:off x="8885137" y="1886571"/>
            <a:ext cx="2829942" cy="2105576"/>
          </a:xfrm>
          <a:prstGeom prst="roundRect">
            <a:avLst>
              <a:gd name="adj" fmla="val 3493"/>
            </a:avLst>
          </a:prstGeom>
          <a:solidFill>
            <a:schemeClr val="bg1"/>
          </a:solidFill>
          <a:ln w="9525">
            <a:noFill/>
          </a:ln>
          <a:effectLst>
            <a:outerShdw blurRad="101600" dist="127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076BE0A7-EF70-EB13-75AA-53A77EB85A2C}"/>
              </a:ext>
            </a:extLst>
          </p:cNvPr>
          <p:cNvSpPr/>
          <p:nvPr/>
        </p:nvSpPr>
        <p:spPr>
          <a:xfrm>
            <a:off x="433518" y="4183856"/>
            <a:ext cx="6546753" cy="2192856"/>
          </a:xfrm>
          <a:prstGeom prst="roundRect">
            <a:avLst>
              <a:gd name="adj" fmla="val 3493"/>
            </a:avLst>
          </a:prstGeom>
          <a:solidFill>
            <a:schemeClr val="bg1"/>
          </a:solidFill>
          <a:ln w="9525">
            <a:noFill/>
          </a:ln>
          <a:effectLst>
            <a:outerShdw blurRad="101600" dist="127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3A99EC04-A1F8-FAC2-3BF2-2B908DF61A72}"/>
              </a:ext>
            </a:extLst>
          </p:cNvPr>
          <p:cNvSpPr/>
          <p:nvPr/>
        </p:nvSpPr>
        <p:spPr>
          <a:xfrm>
            <a:off x="7188007" y="4183856"/>
            <a:ext cx="4527072" cy="2192856"/>
          </a:xfrm>
          <a:prstGeom prst="roundRect">
            <a:avLst>
              <a:gd name="adj" fmla="val 3493"/>
            </a:avLst>
          </a:prstGeom>
          <a:solidFill>
            <a:schemeClr val="bg1"/>
          </a:solidFill>
          <a:ln w="9525">
            <a:noFill/>
          </a:ln>
          <a:effectLst>
            <a:outerShdw blurRad="101600" dist="127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ed Rectangle 10">
            <a:extLst>
              <a:ext uri="{FF2B5EF4-FFF2-40B4-BE49-F238E27FC236}">
                <a16:creationId xmlns:a16="http://schemas.microsoft.com/office/drawing/2014/main" id="{D86F6E1C-92DA-97E5-4D28-03F7E84A8CB1}"/>
              </a:ext>
            </a:extLst>
          </p:cNvPr>
          <p:cNvSpPr/>
          <p:nvPr/>
        </p:nvSpPr>
        <p:spPr>
          <a:xfrm>
            <a:off x="431187" y="2003513"/>
            <a:ext cx="2377728" cy="30158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t"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National Share</a:t>
            </a:r>
          </a:p>
        </p:txBody>
      </p:sp>
      <p:sp>
        <p:nvSpPr>
          <p:cNvPr id="69" name="Rounded Rectangle 10">
            <a:extLst>
              <a:ext uri="{FF2B5EF4-FFF2-40B4-BE49-F238E27FC236}">
                <a16:creationId xmlns:a16="http://schemas.microsoft.com/office/drawing/2014/main" id="{0C008511-03C9-31E9-6E05-A2BA7681CF2C}"/>
              </a:ext>
            </a:extLst>
          </p:cNvPr>
          <p:cNvSpPr/>
          <p:nvPr/>
        </p:nvSpPr>
        <p:spPr>
          <a:xfrm>
            <a:off x="375268" y="1358589"/>
            <a:ext cx="11318293" cy="30158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/>
              </a:rPr>
              <a:t>Champion is a key contributor of IBA share and profit;  Equity is lower than Winfield</a:t>
            </a:r>
          </a:p>
        </p:txBody>
      </p:sp>
      <p:sp>
        <p:nvSpPr>
          <p:cNvPr id="70" name="Rounded Rectangle 10">
            <a:extLst>
              <a:ext uri="{FF2B5EF4-FFF2-40B4-BE49-F238E27FC236}">
                <a16:creationId xmlns:a16="http://schemas.microsoft.com/office/drawing/2014/main" id="{C077CBEE-11B8-396D-058A-A2C0E3391AF1}"/>
              </a:ext>
            </a:extLst>
          </p:cNvPr>
          <p:cNvSpPr/>
          <p:nvPr/>
        </p:nvSpPr>
        <p:spPr>
          <a:xfrm>
            <a:off x="2994488" y="2003513"/>
            <a:ext cx="2349926" cy="30158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t"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Profitability</a:t>
            </a:r>
          </a:p>
        </p:txBody>
      </p:sp>
      <p:sp>
        <p:nvSpPr>
          <p:cNvPr id="71" name="Rounded Rectangle 10">
            <a:extLst>
              <a:ext uri="{FF2B5EF4-FFF2-40B4-BE49-F238E27FC236}">
                <a16:creationId xmlns:a16="http://schemas.microsoft.com/office/drawing/2014/main" id="{FEF36E70-28FA-A710-759E-2D0238BE2D37}"/>
              </a:ext>
            </a:extLst>
          </p:cNvPr>
          <p:cNvSpPr/>
          <p:nvPr/>
        </p:nvSpPr>
        <p:spPr>
          <a:xfrm>
            <a:off x="5527655" y="2003513"/>
            <a:ext cx="3179013" cy="30158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t"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Equity is comparable to Port Royal but  lower than Winfield</a:t>
            </a:r>
          </a:p>
        </p:txBody>
      </p:sp>
      <p:sp>
        <p:nvSpPr>
          <p:cNvPr id="72" name="Rounded Rectangle 10">
            <a:extLst>
              <a:ext uri="{FF2B5EF4-FFF2-40B4-BE49-F238E27FC236}">
                <a16:creationId xmlns:a16="http://schemas.microsoft.com/office/drawing/2014/main" id="{8AE8FA90-F973-A7CF-90B3-412916746FB0}"/>
              </a:ext>
            </a:extLst>
          </p:cNvPr>
          <p:cNvSpPr/>
          <p:nvPr/>
        </p:nvSpPr>
        <p:spPr>
          <a:xfrm>
            <a:off x="8885134" y="2003513"/>
            <a:ext cx="2688529" cy="30158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t"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Primary leakage to 4th Tier</a:t>
            </a:r>
          </a:p>
        </p:txBody>
      </p:sp>
      <p:graphicFrame>
        <p:nvGraphicFramePr>
          <p:cNvPr id="84" name="Chart 83">
            <a:extLst>
              <a:ext uri="{FF2B5EF4-FFF2-40B4-BE49-F238E27FC236}">
                <a16:creationId xmlns:a16="http://schemas.microsoft.com/office/drawing/2014/main" id="{7A1AB84F-C3E0-0113-5AA5-861556F86A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939464"/>
              </p:ext>
            </p:extLst>
          </p:nvPr>
        </p:nvGraphicFramePr>
        <p:xfrm>
          <a:off x="5701554" y="2469365"/>
          <a:ext cx="2875183" cy="1450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Freeform 84">
            <a:extLst>
              <a:ext uri="{FF2B5EF4-FFF2-40B4-BE49-F238E27FC236}">
                <a16:creationId xmlns:a16="http://schemas.microsoft.com/office/drawing/2014/main" id="{EFCBA0E4-9568-9F58-45FE-94E369E2F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96" y="2042451"/>
            <a:ext cx="217488" cy="217488"/>
          </a:xfrm>
          <a:custGeom>
            <a:avLst/>
            <a:gdLst>
              <a:gd name="T0" fmla="*/ 119944 w 602"/>
              <a:gd name="T1" fmla="*/ 96822 h 602"/>
              <a:gd name="T2" fmla="*/ 119944 w 602"/>
              <a:gd name="T3" fmla="*/ 96822 h 602"/>
              <a:gd name="T4" fmla="*/ 119944 w 602"/>
              <a:gd name="T5" fmla="*/ 0 h 602"/>
              <a:gd name="T6" fmla="*/ 217127 w 602"/>
              <a:gd name="T7" fmla="*/ 96822 h 602"/>
              <a:gd name="T8" fmla="*/ 119944 w 602"/>
              <a:gd name="T9" fmla="*/ 96822 h 602"/>
              <a:gd name="T10" fmla="*/ 99712 w 602"/>
              <a:gd name="T11" fmla="*/ 217127 h 602"/>
              <a:gd name="T12" fmla="*/ 99712 w 602"/>
              <a:gd name="T13" fmla="*/ 217127 h 602"/>
              <a:gd name="T14" fmla="*/ 0 w 602"/>
              <a:gd name="T15" fmla="*/ 117415 h 602"/>
              <a:gd name="T16" fmla="*/ 99712 w 602"/>
              <a:gd name="T17" fmla="*/ 20231 h 602"/>
              <a:gd name="T18" fmla="*/ 99712 w 602"/>
              <a:gd name="T19" fmla="*/ 117415 h 602"/>
              <a:gd name="T20" fmla="*/ 196534 w 602"/>
              <a:gd name="T21" fmla="*/ 117415 h 602"/>
              <a:gd name="T22" fmla="*/ 99712 w 602"/>
              <a:gd name="T23" fmla="*/ 217127 h 6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2" h="602">
                <a:moveTo>
                  <a:pt x="332" y="268"/>
                </a:moveTo>
                <a:lnTo>
                  <a:pt x="332" y="268"/>
                </a:lnTo>
                <a:cubicBezTo>
                  <a:pt x="332" y="0"/>
                  <a:pt x="332" y="0"/>
                  <a:pt x="332" y="0"/>
                </a:cubicBezTo>
                <a:cubicBezTo>
                  <a:pt x="481" y="0"/>
                  <a:pt x="601" y="120"/>
                  <a:pt x="601" y="268"/>
                </a:cubicBezTo>
                <a:lnTo>
                  <a:pt x="332" y="268"/>
                </a:lnTo>
                <a:close/>
                <a:moveTo>
                  <a:pt x="276" y="601"/>
                </a:moveTo>
                <a:lnTo>
                  <a:pt x="276" y="601"/>
                </a:lnTo>
                <a:cubicBezTo>
                  <a:pt x="120" y="601"/>
                  <a:pt x="0" y="480"/>
                  <a:pt x="0" y="325"/>
                </a:cubicBezTo>
                <a:cubicBezTo>
                  <a:pt x="0" y="176"/>
                  <a:pt x="120" y="56"/>
                  <a:pt x="276" y="56"/>
                </a:cubicBezTo>
                <a:cubicBezTo>
                  <a:pt x="276" y="325"/>
                  <a:pt x="276" y="325"/>
                  <a:pt x="276" y="325"/>
                </a:cubicBezTo>
                <a:cubicBezTo>
                  <a:pt x="544" y="325"/>
                  <a:pt x="544" y="325"/>
                  <a:pt x="544" y="325"/>
                </a:cubicBezTo>
                <a:cubicBezTo>
                  <a:pt x="544" y="480"/>
                  <a:pt x="424" y="601"/>
                  <a:pt x="276" y="6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6" name="Freeform 32">
            <a:extLst>
              <a:ext uri="{FF2B5EF4-FFF2-40B4-BE49-F238E27FC236}">
                <a16:creationId xmlns:a16="http://schemas.microsoft.com/office/drawing/2014/main" id="{72322F4E-241E-4CEC-85CD-9A49B15F5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7428" y="2075535"/>
            <a:ext cx="284261" cy="142125"/>
          </a:xfrm>
          <a:custGeom>
            <a:avLst/>
            <a:gdLst>
              <a:gd name="T0" fmla="*/ 208643 w 609"/>
              <a:gd name="T1" fmla="*/ 61053 h 305"/>
              <a:gd name="T2" fmla="*/ 208643 w 609"/>
              <a:gd name="T3" fmla="*/ 61053 h 305"/>
              <a:gd name="T4" fmla="*/ 198570 w 609"/>
              <a:gd name="T5" fmla="*/ 50638 h 305"/>
              <a:gd name="T6" fmla="*/ 198570 w 609"/>
              <a:gd name="T7" fmla="*/ 35555 h 305"/>
              <a:gd name="T8" fmla="*/ 147489 w 609"/>
              <a:gd name="T9" fmla="*/ 86193 h 305"/>
              <a:gd name="T10" fmla="*/ 147489 w 609"/>
              <a:gd name="T11" fmla="*/ 86193 h 305"/>
              <a:gd name="T12" fmla="*/ 127344 w 609"/>
              <a:gd name="T13" fmla="*/ 104150 h 305"/>
              <a:gd name="T14" fmla="*/ 127344 w 609"/>
              <a:gd name="T15" fmla="*/ 104150 h 305"/>
              <a:gd name="T16" fmla="*/ 119790 w 609"/>
              <a:gd name="T17" fmla="*/ 109178 h 305"/>
              <a:gd name="T18" fmla="*/ 111876 w 609"/>
              <a:gd name="T19" fmla="*/ 104150 h 305"/>
              <a:gd name="T20" fmla="*/ 111876 w 609"/>
              <a:gd name="T21" fmla="*/ 104150 h 305"/>
              <a:gd name="T22" fmla="*/ 66190 w 609"/>
              <a:gd name="T23" fmla="*/ 58539 h 305"/>
              <a:gd name="T24" fmla="*/ 17986 w 609"/>
              <a:gd name="T25" fmla="*/ 104150 h 305"/>
              <a:gd name="T26" fmla="*/ 17986 w 609"/>
              <a:gd name="T27" fmla="*/ 104150 h 305"/>
              <a:gd name="T28" fmla="*/ 10432 w 609"/>
              <a:gd name="T29" fmla="*/ 109178 h 305"/>
              <a:gd name="T30" fmla="*/ 0 w 609"/>
              <a:gd name="T31" fmla="*/ 99122 h 305"/>
              <a:gd name="T32" fmla="*/ 5396 w 609"/>
              <a:gd name="T33" fmla="*/ 91221 h 305"/>
              <a:gd name="T34" fmla="*/ 5396 w 609"/>
              <a:gd name="T35" fmla="*/ 91221 h 305"/>
              <a:gd name="T36" fmla="*/ 58636 w 609"/>
              <a:gd name="T37" fmla="*/ 38069 h 305"/>
              <a:gd name="T38" fmla="*/ 58636 w 609"/>
              <a:gd name="T39" fmla="*/ 38069 h 305"/>
              <a:gd name="T40" fmla="*/ 66190 w 609"/>
              <a:gd name="T41" fmla="*/ 33041 h 305"/>
              <a:gd name="T42" fmla="*/ 71226 w 609"/>
              <a:gd name="T43" fmla="*/ 38069 h 305"/>
              <a:gd name="T44" fmla="*/ 71226 w 609"/>
              <a:gd name="T45" fmla="*/ 38069 h 305"/>
              <a:gd name="T46" fmla="*/ 119790 w 609"/>
              <a:gd name="T47" fmla="*/ 83679 h 305"/>
              <a:gd name="T48" fmla="*/ 132380 w 609"/>
              <a:gd name="T49" fmla="*/ 71109 h 305"/>
              <a:gd name="T50" fmla="*/ 132380 w 609"/>
              <a:gd name="T51" fmla="*/ 71109 h 305"/>
              <a:gd name="T52" fmla="*/ 134898 w 609"/>
              <a:gd name="T53" fmla="*/ 68595 h 305"/>
              <a:gd name="T54" fmla="*/ 139935 w 609"/>
              <a:gd name="T55" fmla="*/ 63567 h 305"/>
              <a:gd name="T56" fmla="*/ 139935 w 609"/>
              <a:gd name="T57" fmla="*/ 63567 h 305"/>
              <a:gd name="T58" fmla="*/ 183102 w 609"/>
              <a:gd name="T59" fmla="*/ 20471 h 305"/>
              <a:gd name="T60" fmla="*/ 167993 w 609"/>
              <a:gd name="T61" fmla="*/ 20471 h 305"/>
              <a:gd name="T62" fmla="*/ 157921 w 609"/>
              <a:gd name="T63" fmla="*/ 10056 h 305"/>
              <a:gd name="T64" fmla="*/ 167993 w 609"/>
              <a:gd name="T65" fmla="*/ 0 h 305"/>
              <a:gd name="T66" fmla="*/ 208643 w 609"/>
              <a:gd name="T67" fmla="*/ 0 h 305"/>
              <a:gd name="T68" fmla="*/ 218715 w 609"/>
              <a:gd name="T69" fmla="*/ 10056 h 305"/>
              <a:gd name="T70" fmla="*/ 218715 w 609"/>
              <a:gd name="T71" fmla="*/ 50638 h 305"/>
              <a:gd name="T72" fmla="*/ 208643 w 609"/>
              <a:gd name="T73" fmla="*/ 61053 h 30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09" h="305">
                <a:moveTo>
                  <a:pt x="580" y="170"/>
                </a:moveTo>
                <a:lnTo>
                  <a:pt x="580" y="170"/>
                </a:lnTo>
                <a:cubicBezTo>
                  <a:pt x="559" y="170"/>
                  <a:pt x="552" y="156"/>
                  <a:pt x="552" y="141"/>
                </a:cubicBezTo>
                <a:cubicBezTo>
                  <a:pt x="552" y="99"/>
                  <a:pt x="552" y="99"/>
                  <a:pt x="552" y="99"/>
                </a:cubicBezTo>
                <a:cubicBezTo>
                  <a:pt x="410" y="240"/>
                  <a:pt x="410" y="240"/>
                  <a:pt x="410" y="240"/>
                </a:cubicBezTo>
                <a:cubicBezTo>
                  <a:pt x="354" y="290"/>
                  <a:pt x="354" y="290"/>
                  <a:pt x="354" y="290"/>
                </a:cubicBezTo>
                <a:cubicBezTo>
                  <a:pt x="347" y="297"/>
                  <a:pt x="340" y="304"/>
                  <a:pt x="333" y="304"/>
                </a:cubicBezTo>
                <a:cubicBezTo>
                  <a:pt x="326" y="304"/>
                  <a:pt x="318" y="297"/>
                  <a:pt x="311" y="290"/>
                </a:cubicBezTo>
                <a:cubicBezTo>
                  <a:pt x="184" y="163"/>
                  <a:pt x="184" y="163"/>
                  <a:pt x="184" y="163"/>
                </a:cubicBezTo>
                <a:cubicBezTo>
                  <a:pt x="50" y="290"/>
                  <a:pt x="50" y="290"/>
                  <a:pt x="50" y="290"/>
                </a:cubicBezTo>
                <a:cubicBezTo>
                  <a:pt x="43" y="297"/>
                  <a:pt x="36" y="304"/>
                  <a:pt x="29" y="304"/>
                </a:cubicBezTo>
                <a:cubicBezTo>
                  <a:pt x="15" y="304"/>
                  <a:pt x="0" y="290"/>
                  <a:pt x="0" y="276"/>
                </a:cubicBezTo>
                <a:cubicBezTo>
                  <a:pt x="0" y="269"/>
                  <a:pt x="8" y="261"/>
                  <a:pt x="15" y="254"/>
                </a:cubicBezTo>
                <a:cubicBezTo>
                  <a:pt x="163" y="106"/>
                  <a:pt x="163" y="106"/>
                  <a:pt x="163" y="106"/>
                </a:cubicBezTo>
                <a:cubicBezTo>
                  <a:pt x="170" y="99"/>
                  <a:pt x="177" y="92"/>
                  <a:pt x="184" y="92"/>
                </a:cubicBezTo>
                <a:cubicBezTo>
                  <a:pt x="191" y="92"/>
                  <a:pt x="198" y="99"/>
                  <a:pt x="198" y="106"/>
                </a:cubicBezTo>
                <a:cubicBezTo>
                  <a:pt x="333" y="233"/>
                  <a:pt x="333" y="233"/>
                  <a:pt x="333" y="233"/>
                </a:cubicBezTo>
                <a:cubicBezTo>
                  <a:pt x="368" y="198"/>
                  <a:pt x="368" y="198"/>
                  <a:pt x="368" y="198"/>
                </a:cubicBezTo>
                <a:cubicBezTo>
                  <a:pt x="375" y="191"/>
                  <a:pt x="375" y="191"/>
                  <a:pt x="375" y="191"/>
                </a:cubicBezTo>
                <a:cubicBezTo>
                  <a:pt x="389" y="177"/>
                  <a:pt x="389" y="177"/>
                  <a:pt x="389" y="177"/>
                </a:cubicBezTo>
                <a:cubicBezTo>
                  <a:pt x="509" y="57"/>
                  <a:pt x="509" y="57"/>
                  <a:pt x="509" y="57"/>
                </a:cubicBezTo>
                <a:cubicBezTo>
                  <a:pt x="467" y="57"/>
                  <a:pt x="467" y="57"/>
                  <a:pt x="467" y="57"/>
                </a:cubicBezTo>
                <a:cubicBezTo>
                  <a:pt x="446" y="57"/>
                  <a:pt x="439" y="43"/>
                  <a:pt x="439" y="28"/>
                </a:cubicBezTo>
                <a:cubicBezTo>
                  <a:pt x="439" y="14"/>
                  <a:pt x="446" y="0"/>
                  <a:pt x="467" y="0"/>
                </a:cubicBezTo>
                <a:cubicBezTo>
                  <a:pt x="580" y="0"/>
                  <a:pt x="580" y="0"/>
                  <a:pt x="580" y="0"/>
                </a:cubicBezTo>
                <a:cubicBezTo>
                  <a:pt x="594" y="0"/>
                  <a:pt x="608" y="14"/>
                  <a:pt x="608" y="28"/>
                </a:cubicBezTo>
                <a:cubicBezTo>
                  <a:pt x="608" y="141"/>
                  <a:pt x="608" y="141"/>
                  <a:pt x="608" y="141"/>
                </a:cubicBezTo>
                <a:cubicBezTo>
                  <a:pt x="608" y="156"/>
                  <a:pt x="594" y="170"/>
                  <a:pt x="580" y="170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3" name="Rounded Rectangle 10">
            <a:extLst>
              <a:ext uri="{FF2B5EF4-FFF2-40B4-BE49-F238E27FC236}">
                <a16:creationId xmlns:a16="http://schemas.microsoft.com/office/drawing/2014/main" id="{3FDDEA23-3EC7-5007-7C58-B219962DAA74}"/>
              </a:ext>
            </a:extLst>
          </p:cNvPr>
          <p:cNvSpPr/>
          <p:nvPr/>
        </p:nvSpPr>
        <p:spPr>
          <a:xfrm>
            <a:off x="431187" y="4320548"/>
            <a:ext cx="5926582" cy="30158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t"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Nearly one-third of RYO smokers are not aware of Champion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1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oboto Slab"/>
              <a:ea typeface="Roboto Slab"/>
              <a:cs typeface="Roboto Slab"/>
            </a:endParaRPr>
          </a:p>
        </p:txBody>
      </p:sp>
      <p:sp>
        <p:nvSpPr>
          <p:cNvPr id="104" name="Rounded Rectangle 10">
            <a:extLst>
              <a:ext uri="{FF2B5EF4-FFF2-40B4-BE49-F238E27FC236}">
                <a16:creationId xmlns:a16="http://schemas.microsoft.com/office/drawing/2014/main" id="{9EC12106-37AE-501D-7EE5-0FD0D7E0C72B}"/>
              </a:ext>
            </a:extLst>
          </p:cNvPr>
          <p:cNvSpPr/>
          <p:nvPr/>
        </p:nvSpPr>
        <p:spPr>
          <a:xfrm>
            <a:off x="7186990" y="4320548"/>
            <a:ext cx="4065509" cy="30158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tlCol="0" anchor="t"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Conversion rates are lower than Winfield</a:t>
            </a:r>
          </a:p>
        </p:txBody>
      </p:sp>
      <p:sp>
        <p:nvSpPr>
          <p:cNvPr id="105" name="Freeform 26">
            <a:extLst>
              <a:ext uri="{FF2B5EF4-FFF2-40B4-BE49-F238E27FC236}">
                <a16:creationId xmlns:a16="http://schemas.microsoft.com/office/drawing/2014/main" id="{3BBB493F-B694-6A3C-0A98-92D36E1CF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21" y="4347562"/>
            <a:ext cx="264038" cy="221937"/>
          </a:xfrm>
          <a:custGeom>
            <a:avLst/>
            <a:gdLst>
              <a:gd name="T0" fmla="*/ 208283 w 609"/>
              <a:gd name="T1" fmla="*/ 183789 h 510"/>
              <a:gd name="T2" fmla="*/ 208283 w 609"/>
              <a:gd name="T3" fmla="*/ 183789 h 510"/>
              <a:gd name="T4" fmla="*/ 10072 w 609"/>
              <a:gd name="T5" fmla="*/ 183789 h 510"/>
              <a:gd name="T6" fmla="*/ 0 w 609"/>
              <a:gd name="T7" fmla="*/ 176206 h 510"/>
              <a:gd name="T8" fmla="*/ 0 w 609"/>
              <a:gd name="T9" fmla="*/ 173679 h 510"/>
              <a:gd name="T10" fmla="*/ 10072 w 609"/>
              <a:gd name="T11" fmla="*/ 163207 h 510"/>
              <a:gd name="T12" fmla="*/ 208283 w 609"/>
              <a:gd name="T13" fmla="*/ 163207 h 510"/>
              <a:gd name="T14" fmla="*/ 218715 w 609"/>
              <a:gd name="T15" fmla="*/ 173679 h 510"/>
              <a:gd name="T16" fmla="*/ 218715 w 609"/>
              <a:gd name="T17" fmla="*/ 176206 h 510"/>
              <a:gd name="T18" fmla="*/ 208283 w 609"/>
              <a:gd name="T19" fmla="*/ 183789 h 510"/>
              <a:gd name="T20" fmla="*/ 188138 w 609"/>
              <a:gd name="T21" fmla="*/ 142987 h 510"/>
              <a:gd name="T22" fmla="*/ 188138 w 609"/>
              <a:gd name="T23" fmla="*/ 142987 h 510"/>
              <a:gd name="T24" fmla="*/ 178066 w 609"/>
              <a:gd name="T25" fmla="*/ 153097 h 510"/>
              <a:gd name="T26" fmla="*/ 157561 w 609"/>
              <a:gd name="T27" fmla="*/ 153097 h 510"/>
              <a:gd name="T28" fmla="*/ 147489 w 609"/>
              <a:gd name="T29" fmla="*/ 142987 h 510"/>
              <a:gd name="T30" fmla="*/ 147489 w 609"/>
              <a:gd name="T31" fmla="*/ 71494 h 510"/>
              <a:gd name="T32" fmla="*/ 147489 w 609"/>
              <a:gd name="T33" fmla="*/ 71494 h 510"/>
              <a:gd name="T34" fmla="*/ 147489 w 609"/>
              <a:gd name="T35" fmla="*/ 50912 h 510"/>
              <a:gd name="T36" fmla="*/ 157561 w 609"/>
              <a:gd name="T37" fmla="*/ 40802 h 510"/>
              <a:gd name="T38" fmla="*/ 178066 w 609"/>
              <a:gd name="T39" fmla="*/ 40802 h 510"/>
              <a:gd name="T40" fmla="*/ 188138 w 609"/>
              <a:gd name="T41" fmla="*/ 50912 h 510"/>
              <a:gd name="T42" fmla="*/ 188138 w 609"/>
              <a:gd name="T43" fmla="*/ 122406 h 510"/>
              <a:gd name="T44" fmla="*/ 188138 w 609"/>
              <a:gd name="T45" fmla="*/ 122406 h 510"/>
              <a:gd name="T46" fmla="*/ 188138 w 609"/>
              <a:gd name="T47" fmla="*/ 142987 h 510"/>
              <a:gd name="T48" fmla="*/ 119430 w 609"/>
              <a:gd name="T49" fmla="*/ 153097 h 510"/>
              <a:gd name="T50" fmla="*/ 119430 w 609"/>
              <a:gd name="T51" fmla="*/ 153097 h 510"/>
              <a:gd name="T52" fmla="*/ 99285 w 609"/>
              <a:gd name="T53" fmla="*/ 153097 h 510"/>
              <a:gd name="T54" fmla="*/ 88853 w 609"/>
              <a:gd name="T55" fmla="*/ 142987 h 510"/>
              <a:gd name="T56" fmla="*/ 88853 w 609"/>
              <a:gd name="T57" fmla="*/ 122406 h 510"/>
              <a:gd name="T58" fmla="*/ 88853 w 609"/>
              <a:gd name="T59" fmla="*/ 30692 h 510"/>
              <a:gd name="T60" fmla="*/ 88853 w 609"/>
              <a:gd name="T61" fmla="*/ 10110 h 510"/>
              <a:gd name="T62" fmla="*/ 99285 w 609"/>
              <a:gd name="T63" fmla="*/ 0 h 510"/>
              <a:gd name="T64" fmla="*/ 119430 w 609"/>
              <a:gd name="T65" fmla="*/ 0 h 510"/>
              <a:gd name="T66" fmla="*/ 129502 w 609"/>
              <a:gd name="T67" fmla="*/ 10110 h 510"/>
              <a:gd name="T68" fmla="*/ 129502 w 609"/>
              <a:gd name="T69" fmla="*/ 30692 h 510"/>
              <a:gd name="T70" fmla="*/ 129502 w 609"/>
              <a:gd name="T71" fmla="*/ 122406 h 510"/>
              <a:gd name="T72" fmla="*/ 129502 w 609"/>
              <a:gd name="T73" fmla="*/ 142987 h 510"/>
              <a:gd name="T74" fmla="*/ 119430 w 609"/>
              <a:gd name="T75" fmla="*/ 153097 h 510"/>
              <a:gd name="T76" fmla="*/ 60794 w 609"/>
              <a:gd name="T77" fmla="*/ 153097 h 510"/>
              <a:gd name="T78" fmla="*/ 60794 w 609"/>
              <a:gd name="T79" fmla="*/ 153097 h 510"/>
              <a:gd name="T80" fmla="*/ 40649 w 609"/>
              <a:gd name="T81" fmla="*/ 153097 h 510"/>
              <a:gd name="T82" fmla="*/ 30577 w 609"/>
              <a:gd name="T83" fmla="*/ 142987 h 510"/>
              <a:gd name="T84" fmla="*/ 30577 w 609"/>
              <a:gd name="T85" fmla="*/ 122406 h 510"/>
              <a:gd name="T86" fmla="*/ 30577 w 609"/>
              <a:gd name="T87" fmla="*/ 122406 h 510"/>
              <a:gd name="T88" fmla="*/ 30577 w 609"/>
              <a:gd name="T89" fmla="*/ 102185 h 510"/>
              <a:gd name="T90" fmla="*/ 40649 w 609"/>
              <a:gd name="T91" fmla="*/ 91714 h 510"/>
              <a:gd name="T92" fmla="*/ 60794 w 609"/>
              <a:gd name="T93" fmla="*/ 91714 h 510"/>
              <a:gd name="T94" fmla="*/ 71226 w 609"/>
              <a:gd name="T95" fmla="*/ 102185 h 510"/>
              <a:gd name="T96" fmla="*/ 71226 w 609"/>
              <a:gd name="T97" fmla="*/ 122406 h 510"/>
              <a:gd name="T98" fmla="*/ 71226 w 609"/>
              <a:gd name="T99" fmla="*/ 122406 h 510"/>
              <a:gd name="T100" fmla="*/ 71226 w 609"/>
              <a:gd name="T101" fmla="*/ 142987 h 510"/>
              <a:gd name="T102" fmla="*/ 60794 w 609"/>
              <a:gd name="T103" fmla="*/ 153097 h 51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9" h="510">
                <a:moveTo>
                  <a:pt x="579" y="509"/>
                </a:moveTo>
                <a:lnTo>
                  <a:pt x="579" y="509"/>
                </a:lnTo>
                <a:cubicBezTo>
                  <a:pt x="28" y="509"/>
                  <a:pt x="28" y="509"/>
                  <a:pt x="28" y="509"/>
                </a:cubicBezTo>
                <a:cubicBezTo>
                  <a:pt x="14" y="509"/>
                  <a:pt x="0" y="502"/>
                  <a:pt x="0" y="488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67"/>
                  <a:pt x="14" y="452"/>
                  <a:pt x="28" y="452"/>
                </a:cubicBezTo>
                <a:cubicBezTo>
                  <a:pt x="579" y="452"/>
                  <a:pt x="579" y="452"/>
                  <a:pt x="579" y="452"/>
                </a:cubicBezTo>
                <a:cubicBezTo>
                  <a:pt x="594" y="452"/>
                  <a:pt x="608" y="467"/>
                  <a:pt x="608" y="481"/>
                </a:cubicBezTo>
                <a:cubicBezTo>
                  <a:pt x="608" y="488"/>
                  <a:pt x="608" y="488"/>
                  <a:pt x="608" y="488"/>
                </a:cubicBezTo>
                <a:cubicBezTo>
                  <a:pt x="608" y="502"/>
                  <a:pt x="594" y="509"/>
                  <a:pt x="579" y="509"/>
                </a:cubicBezTo>
                <a:close/>
                <a:moveTo>
                  <a:pt x="523" y="396"/>
                </a:moveTo>
                <a:lnTo>
                  <a:pt x="523" y="396"/>
                </a:lnTo>
                <a:cubicBezTo>
                  <a:pt x="523" y="417"/>
                  <a:pt x="509" y="424"/>
                  <a:pt x="495" y="424"/>
                </a:cubicBezTo>
                <a:cubicBezTo>
                  <a:pt x="438" y="424"/>
                  <a:pt x="438" y="424"/>
                  <a:pt x="438" y="424"/>
                </a:cubicBezTo>
                <a:cubicBezTo>
                  <a:pt x="417" y="424"/>
                  <a:pt x="410" y="417"/>
                  <a:pt x="410" y="396"/>
                </a:cubicBezTo>
                <a:cubicBezTo>
                  <a:pt x="410" y="198"/>
                  <a:pt x="410" y="198"/>
                  <a:pt x="410" y="198"/>
                </a:cubicBezTo>
                <a:cubicBezTo>
                  <a:pt x="410" y="141"/>
                  <a:pt x="410" y="141"/>
                  <a:pt x="410" y="141"/>
                </a:cubicBezTo>
                <a:cubicBezTo>
                  <a:pt x="410" y="127"/>
                  <a:pt x="417" y="113"/>
                  <a:pt x="438" y="113"/>
                </a:cubicBezTo>
                <a:cubicBezTo>
                  <a:pt x="495" y="113"/>
                  <a:pt x="495" y="113"/>
                  <a:pt x="495" y="113"/>
                </a:cubicBezTo>
                <a:cubicBezTo>
                  <a:pt x="509" y="113"/>
                  <a:pt x="523" y="127"/>
                  <a:pt x="523" y="141"/>
                </a:cubicBezTo>
                <a:cubicBezTo>
                  <a:pt x="523" y="339"/>
                  <a:pt x="523" y="339"/>
                  <a:pt x="523" y="339"/>
                </a:cubicBezTo>
                <a:lnTo>
                  <a:pt x="523" y="396"/>
                </a:lnTo>
                <a:close/>
                <a:moveTo>
                  <a:pt x="332" y="424"/>
                </a:moveTo>
                <a:lnTo>
                  <a:pt x="332" y="424"/>
                </a:lnTo>
                <a:cubicBezTo>
                  <a:pt x="276" y="424"/>
                  <a:pt x="276" y="424"/>
                  <a:pt x="276" y="424"/>
                </a:cubicBezTo>
                <a:cubicBezTo>
                  <a:pt x="262" y="424"/>
                  <a:pt x="247" y="417"/>
                  <a:pt x="247" y="396"/>
                </a:cubicBezTo>
                <a:cubicBezTo>
                  <a:pt x="247" y="339"/>
                  <a:pt x="247" y="339"/>
                  <a:pt x="247" y="339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7" y="28"/>
                  <a:pt x="247" y="28"/>
                  <a:pt x="247" y="28"/>
                </a:cubicBezTo>
                <a:cubicBezTo>
                  <a:pt x="247" y="14"/>
                  <a:pt x="262" y="0"/>
                  <a:pt x="276" y="0"/>
                </a:cubicBezTo>
                <a:cubicBezTo>
                  <a:pt x="332" y="0"/>
                  <a:pt x="332" y="0"/>
                  <a:pt x="332" y="0"/>
                </a:cubicBezTo>
                <a:cubicBezTo>
                  <a:pt x="346" y="0"/>
                  <a:pt x="360" y="14"/>
                  <a:pt x="360" y="28"/>
                </a:cubicBezTo>
                <a:cubicBezTo>
                  <a:pt x="360" y="85"/>
                  <a:pt x="360" y="85"/>
                  <a:pt x="360" y="85"/>
                </a:cubicBezTo>
                <a:cubicBezTo>
                  <a:pt x="360" y="339"/>
                  <a:pt x="360" y="339"/>
                  <a:pt x="360" y="339"/>
                </a:cubicBezTo>
                <a:cubicBezTo>
                  <a:pt x="360" y="396"/>
                  <a:pt x="360" y="396"/>
                  <a:pt x="360" y="396"/>
                </a:cubicBezTo>
                <a:cubicBezTo>
                  <a:pt x="360" y="417"/>
                  <a:pt x="346" y="424"/>
                  <a:pt x="332" y="424"/>
                </a:cubicBezTo>
                <a:close/>
                <a:moveTo>
                  <a:pt x="169" y="424"/>
                </a:moveTo>
                <a:lnTo>
                  <a:pt x="169" y="424"/>
                </a:lnTo>
                <a:cubicBezTo>
                  <a:pt x="113" y="424"/>
                  <a:pt x="113" y="424"/>
                  <a:pt x="113" y="424"/>
                </a:cubicBezTo>
                <a:cubicBezTo>
                  <a:pt x="99" y="424"/>
                  <a:pt x="85" y="417"/>
                  <a:pt x="85" y="396"/>
                </a:cubicBezTo>
                <a:cubicBezTo>
                  <a:pt x="85" y="339"/>
                  <a:pt x="85" y="339"/>
                  <a:pt x="85" y="339"/>
                </a:cubicBezTo>
                <a:cubicBezTo>
                  <a:pt x="85" y="283"/>
                  <a:pt x="85" y="283"/>
                  <a:pt x="85" y="283"/>
                </a:cubicBezTo>
                <a:cubicBezTo>
                  <a:pt x="85" y="269"/>
                  <a:pt x="99" y="254"/>
                  <a:pt x="113" y="254"/>
                </a:cubicBezTo>
                <a:cubicBezTo>
                  <a:pt x="169" y="254"/>
                  <a:pt x="169" y="254"/>
                  <a:pt x="169" y="254"/>
                </a:cubicBezTo>
                <a:cubicBezTo>
                  <a:pt x="191" y="254"/>
                  <a:pt x="198" y="269"/>
                  <a:pt x="198" y="283"/>
                </a:cubicBezTo>
                <a:cubicBezTo>
                  <a:pt x="198" y="339"/>
                  <a:pt x="198" y="339"/>
                  <a:pt x="198" y="339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417"/>
                  <a:pt x="191" y="424"/>
                  <a:pt x="169" y="42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6" name="Freeform 77">
            <a:extLst>
              <a:ext uri="{FF2B5EF4-FFF2-40B4-BE49-F238E27FC236}">
                <a16:creationId xmlns:a16="http://schemas.microsoft.com/office/drawing/2014/main" id="{279EC38C-57BB-C67E-6BFA-9BBF81226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965" y="4365274"/>
            <a:ext cx="284260" cy="230695"/>
          </a:xfrm>
          <a:custGeom>
            <a:avLst/>
            <a:gdLst>
              <a:gd name="T0" fmla="*/ 190970 w 608"/>
              <a:gd name="T1" fmla="*/ 65958 h 496"/>
              <a:gd name="T2" fmla="*/ 172954 w 608"/>
              <a:gd name="T3" fmla="*/ 58430 h 496"/>
              <a:gd name="T4" fmla="*/ 183043 w 608"/>
              <a:gd name="T5" fmla="*/ 45884 h 496"/>
              <a:gd name="T6" fmla="*/ 177998 w 608"/>
              <a:gd name="T7" fmla="*/ 45884 h 496"/>
              <a:gd name="T8" fmla="*/ 167909 w 608"/>
              <a:gd name="T9" fmla="*/ 45884 h 496"/>
              <a:gd name="T10" fmla="*/ 50805 w 608"/>
              <a:gd name="T11" fmla="*/ 149481 h 496"/>
              <a:gd name="T12" fmla="*/ 45761 w 608"/>
              <a:gd name="T13" fmla="*/ 151990 h 496"/>
              <a:gd name="T14" fmla="*/ 30267 w 608"/>
              <a:gd name="T15" fmla="*/ 151990 h 496"/>
              <a:gd name="T16" fmla="*/ 0 w 608"/>
              <a:gd name="T17" fmla="*/ 141953 h 496"/>
              <a:gd name="T18" fmla="*/ 30267 w 608"/>
              <a:gd name="T19" fmla="*/ 131916 h 496"/>
              <a:gd name="T20" fmla="*/ 40716 w 608"/>
              <a:gd name="T21" fmla="*/ 131916 h 496"/>
              <a:gd name="T22" fmla="*/ 147731 w 608"/>
              <a:gd name="T23" fmla="*/ 27960 h 496"/>
              <a:gd name="T24" fmla="*/ 152776 w 608"/>
              <a:gd name="T25" fmla="*/ 25451 h 496"/>
              <a:gd name="T26" fmla="*/ 170432 w 608"/>
              <a:gd name="T27" fmla="*/ 25451 h 496"/>
              <a:gd name="T28" fmla="*/ 177998 w 608"/>
              <a:gd name="T29" fmla="*/ 17923 h 496"/>
              <a:gd name="T30" fmla="*/ 183043 w 608"/>
              <a:gd name="T31" fmla="*/ 0 h 496"/>
              <a:gd name="T32" fmla="*/ 216192 w 608"/>
              <a:gd name="T33" fmla="*/ 27960 h 496"/>
              <a:gd name="T34" fmla="*/ 216192 w 608"/>
              <a:gd name="T35" fmla="*/ 43375 h 496"/>
              <a:gd name="T36" fmla="*/ 78910 w 608"/>
              <a:gd name="T37" fmla="*/ 81372 h 496"/>
              <a:gd name="T38" fmla="*/ 40716 w 608"/>
              <a:gd name="T39" fmla="*/ 45884 h 496"/>
              <a:gd name="T40" fmla="*/ 30267 w 608"/>
              <a:gd name="T41" fmla="*/ 45884 h 496"/>
              <a:gd name="T42" fmla="*/ 0 w 608"/>
              <a:gd name="T43" fmla="*/ 35488 h 496"/>
              <a:gd name="T44" fmla="*/ 27745 w 608"/>
              <a:gd name="T45" fmla="*/ 25451 h 496"/>
              <a:gd name="T46" fmla="*/ 45761 w 608"/>
              <a:gd name="T47" fmla="*/ 25451 h 496"/>
              <a:gd name="T48" fmla="*/ 50805 w 608"/>
              <a:gd name="T49" fmla="*/ 27960 h 496"/>
              <a:gd name="T50" fmla="*/ 78910 w 608"/>
              <a:gd name="T51" fmla="*/ 81372 h 496"/>
              <a:gd name="T52" fmla="*/ 157820 w 608"/>
              <a:gd name="T53" fmla="*/ 131916 h 496"/>
              <a:gd name="T54" fmla="*/ 167909 w 608"/>
              <a:gd name="T55" fmla="*/ 131916 h 496"/>
              <a:gd name="T56" fmla="*/ 177998 w 608"/>
              <a:gd name="T57" fmla="*/ 131916 h 496"/>
              <a:gd name="T58" fmla="*/ 177998 w 608"/>
              <a:gd name="T59" fmla="*/ 126898 h 496"/>
              <a:gd name="T60" fmla="*/ 183043 w 608"/>
              <a:gd name="T61" fmla="*/ 108974 h 496"/>
              <a:gd name="T62" fmla="*/ 216192 w 608"/>
              <a:gd name="T63" fmla="*/ 134425 h 496"/>
              <a:gd name="T64" fmla="*/ 216192 w 608"/>
              <a:gd name="T65" fmla="*/ 149481 h 496"/>
              <a:gd name="T66" fmla="*/ 183043 w 608"/>
              <a:gd name="T67" fmla="*/ 177442 h 496"/>
              <a:gd name="T68" fmla="*/ 177998 w 608"/>
              <a:gd name="T69" fmla="*/ 159877 h 496"/>
              <a:gd name="T70" fmla="*/ 167909 w 608"/>
              <a:gd name="T71" fmla="*/ 151990 h 496"/>
              <a:gd name="T72" fmla="*/ 152776 w 608"/>
              <a:gd name="T73" fmla="*/ 151990 h 496"/>
              <a:gd name="T74" fmla="*/ 147731 w 608"/>
              <a:gd name="T75" fmla="*/ 149481 h 496"/>
              <a:gd name="T76" fmla="*/ 119626 w 608"/>
              <a:gd name="T77" fmla="*/ 96428 h 49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8" h="496">
                <a:moveTo>
                  <a:pt x="530" y="184"/>
                </a:moveTo>
                <a:lnTo>
                  <a:pt x="530" y="184"/>
                </a:lnTo>
                <a:cubicBezTo>
                  <a:pt x="523" y="191"/>
                  <a:pt x="516" y="191"/>
                  <a:pt x="508" y="191"/>
                </a:cubicBezTo>
                <a:cubicBezTo>
                  <a:pt x="494" y="191"/>
                  <a:pt x="480" y="177"/>
                  <a:pt x="480" y="163"/>
                </a:cubicBezTo>
                <a:cubicBezTo>
                  <a:pt x="480" y="156"/>
                  <a:pt x="487" y="149"/>
                  <a:pt x="494" y="142"/>
                </a:cubicBezTo>
                <a:cubicBezTo>
                  <a:pt x="508" y="128"/>
                  <a:pt x="508" y="128"/>
                  <a:pt x="508" y="128"/>
                </a:cubicBezTo>
                <a:cubicBezTo>
                  <a:pt x="494" y="128"/>
                  <a:pt x="494" y="128"/>
                  <a:pt x="494" y="128"/>
                </a:cubicBezTo>
                <a:cubicBezTo>
                  <a:pt x="466" y="128"/>
                  <a:pt x="466" y="128"/>
                  <a:pt x="466" y="128"/>
                </a:cubicBezTo>
                <a:cubicBezTo>
                  <a:pt x="438" y="128"/>
                  <a:pt x="438" y="128"/>
                  <a:pt x="438" y="128"/>
                </a:cubicBezTo>
                <a:cubicBezTo>
                  <a:pt x="141" y="417"/>
                  <a:pt x="141" y="417"/>
                  <a:pt x="141" y="417"/>
                </a:cubicBezTo>
                <a:cubicBezTo>
                  <a:pt x="141" y="424"/>
                  <a:pt x="134" y="424"/>
                  <a:pt x="127" y="424"/>
                </a:cubicBezTo>
                <a:cubicBezTo>
                  <a:pt x="84" y="424"/>
                  <a:pt x="84" y="424"/>
                  <a:pt x="84" y="424"/>
                </a:cubicBezTo>
                <a:cubicBezTo>
                  <a:pt x="28" y="424"/>
                  <a:pt x="28" y="424"/>
                  <a:pt x="28" y="424"/>
                </a:cubicBezTo>
                <a:cubicBezTo>
                  <a:pt x="14" y="424"/>
                  <a:pt x="0" y="417"/>
                  <a:pt x="0" y="396"/>
                </a:cubicBezTo>
                <a:cubicBezTo>
                  <a:pt x="0" y="382"/>
                  <a:pt x="14" y="368"/>
                  <a:pt x="28" y="368"/>
                </a:cubicBezTo>
                <a:cubicBezTo>
                  <a:pt x="84" y="368"/>
                  <a:pt x="84" y="368"/>
                  <a:pt x="84" y="368"/>
                </a:cubicBezTo>
                <a:cubicBezTo>
                  <a:pt x="113" y="368"/>
                  <a:pt x="113" y="368"/>
                  <a:pt x="113" y="368"/>
                </a:cubicBezTo>
                <a:cubicBezTo>
                  <a:pt x="410" y="78"/>
                  <a:pt x="410" y="78"/>
                  <a:pt x="410" y="78"/>
                </a:cubicBezTo>
                <a:cubicBezTo>
                  <a:pt x="410" y="71"/>
                  <a:pt x="417" y="71"/>
                  <a:pt x="424" y="71"/>
                </a:cubicBezTo>
                <a:cubicBezTo>
                  <a:pt x="473" y="71"/>
                  <a:pt x="473" y="71"/>
                  <a:pt x="473" y="71"/>
                </a:cubicBezTo>
                <a:cubicBezTo>
                  <a:pt x="508" y="71"/>
                  <a:pt x="508" y="71"/>
                  <a:pt x="508" y="71"/>
                </a:cubicBezTo>
                <a:cubicBezTo>
                  <a:pt x="494" y="50"/>
                  <a:pt x="494" y="50"/>
                  <a:pt x="494" y="50"/>
                </a:cubicBezTo>
                <a:cubicBezTo>
                  <a:pt x="487" y="43"/>
                  <a:pt x="480" y="36"/>
                  <a:pt x="480" y="29"/>
                </a:cubicBezTo>
                <a:cubicBezTo>
                  <a:pt x="480" y="15"/>
                  <a:pt x="494" y="0"/>
                  <a:pt x="508" y="0"/>
                </a:cubicBezTo>
                <a:cubicBezTo>
                  <a:pt x="516" y="0"/>
                  <a:pt x="523" y="8"/>
                  <a:pt x="530" y="15"/>
                </a:cubicBezTo>
                <a:cubicBezTo>
                  <a:pt x="600" y="78"/>
                  <a:pt x="600" y="78"/>
                  <a:pt x="600" y="78"/>
                </a:cubicBezTo>
                <a:cubicBezTo>
                  <a:pt x="600" y="85"/>
                  <a:pt x="607" y="92"/>
                  <a:pt x="607" y="99"/>
                </a:cubicBezTo>
                <a:cubicBezTo>
                  <a:pt x="607" y="106"/>
                  <a:pt x="600" y="113"/>
                  <a:pt x="600" y="121"/>
                </a:cubicBezTo>
                <a:lnTo>
                  <a:pt x="530" y="184"/>
                </a:lnTo>
                <a:close/>
                <a:moveTo>
                  <a:pt x="219" y="227"/>
                </a:moveTo>
                <a:lnTo>
                  <a:pt x="219" y="227"/>
                </a:lnTo>
                <a:cubicBezTo>
                  <a:pt x="113" y="128"/>
                  <a:pt x="113" y="128"/>
                  <a:pt x="113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14" y="128"/>
                  <a:pt x="0" y="113"/>
                  <a:pt x="0" y="99"/>
                </a:cubicBezTo>
                <a:cubicBezTo>
                  <a:pt x="0" y="78"/>
                  <a:pt x="14" y="71"/>
                  <a:pt x="28" y="71"/>
                </a:cubicBezTo>
                <a:cubicBezTo>
                  <a:pt x="77" y="71"/>
                  <a:pt x="77" y="71"/>
                  <a:pt x="7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34" y="71"/>
                  <a:pt x="141" y="71"/>
                  <a:pt x="141" y="78"/>
                </a:cubicBezTo>
                <a:cubicBezTo>
                  <a:pt x="254" y="191"/>
                  <a:pt x="254" y="191"/>
                  <a:pt x="254" y="191"/>
                </a:cubicBezTo>
                <a:lnTo>
                  <a:pt x="219" y="227"/>
                </a:lnTo>
                <a:close/>
                <a:moveTo>
                  <a:pt x="438" y="368"/>
                </a:moveTo>
                <a:lnTo>
                  <a:pt x="438" y="368"/>
                </a:lnTo>
                <a:cubicBezTo>
                  <a:pt x="466" y="368"/>
                  <a:pt x="466" y="368"/>
                  <a:pt x="466" y="368"/>
                </a:cubicBezTo>
                <a:cubicBezTo>
                  <a:pt x="494" y="368"/>
                  <a:pt x="494" y="368"/>
                  <a:pt x="494" y="368"/>
                </a:cubicBezTo>
                <a:cubicBezTo>
                  <a:pt x="508" y="368"/>
                  <a:pt x="508" y="368"/>
                  <a:pt x="508" y="368"/>
                </a:cubicBezTo>
                <a:cubicBezTo>
                  <a:pt x="494" y="354"/>
                  <a:pt x="494" y="354"/>
                  <a:pt x="494" y="354"/>
                </a:cubicBezTo>
                <a:cubicBezTo>
                  <a:pt x="487" y="347"/>
                  <a:pt x="480" y="340"/>
                  <a:pt x="480" y="333"/>
                </a:cubicBezTo>
                <a:cubicBezTo>
                  <a:pt x="480" y="319"/>
                  <a:pt x="494" y="304"/>
                  <a:pt x="508" y="304"/>
                </a:cubicBezTo>
                <a:cubicBezTo>
                  <a:pt x="516" y="304"/>
                  <a:pt x="523" y="304"/>
                  <a:pt x="530" y="311"/>
                </a:cubicBezTo>
                <a:cubicBezTo>
                  <a:pt x="600" y="375"/>
                  <a:pt x="600" y="375"/>
                  <a:pt x="600" y="375"/>
                </a:cubicBezTo>
                <a:cubicBezTo>
                  <a:pt x="600" y="382"/>
                  <a:pt x="607" y="389"/>
                  <a:pt x="607" y="396"/>
                </a:cubicBezTo>
                <a:cubicBezTo>
                  <a:pt x="607" y="403"/>
                  <a:pt x="600" y="410"/>
                  <a:pt x="600" y="417"/>
                </a:cubicBezTo>
                <a:cubicBezTo>
                  <a:pt x="530" y="481"/>
                  <a:pt x="530" y="481"/>
                  <a:pt x="530" y="481"/>
                </a:cubicBezTo>
                <a:cubicBezTo>
                  <a:pt x="523" y="488"/>
                  <a:pt x="516" y="495"/>
                  <a:pt x="508" y="495"/>
                </a:cubicBezTo>
                <a:cubicBezTo>
                  <a:pt x="494" y="495"/>
                  <a:pt x="480" y="481"/>
                  <a:pt x="480" y="467"/>
                </a:cubicBezTo>
                <a:cubicBezTo>
                  <a:pt x="480" y="460"/>
                  <a:pt x="487" y="453"/>
                  <a:pt x="494" y="446"/>
                </a:cubicBezTo>
                <a:cubicBezTo>
                  <a:pt x="508" y="424"/>
                  <a:pt x="508" y="424"/>
                  <a:pt x="508" y="424"/>
                </a:cubicBezTo>
                <a:cubicBezTo>
                  <a:pt x="466" y="424"/>
                  <a:pt x="466" y="424"/>
                  <a:pt x="466" y="424"/>
                </a:cubicBezTo>
                <a:cubicBezTo>
                  <a:pt x="424" y="424"/>
                  <a:pt x="424" y="424"/>
                  <a:pt x="424" y="424"/>
                </a:cubicBezTo>
                <a:cubicBezTo>
                  <a:pt x="417" y="424"/>
                  <a:pt x="410" y="424"/>
                  <a:pt x="410" y="417"/>
                </a:cubicBezTo>
                <a:cubicBezTo>
                  <a:pt x="297" y="304"/>
                  <a:pt x="297" y="304"/>
                  <a:pt x="297" y="304"/>
                </a:cubicBezTo>
                <a:cubicBezTo>
                  <a:pt x="332" y="269"/>
                  <a:pt x="332" y="269"/>
                  <a:pt x="332" y="269"/>
                </a:cubicBezTo>
                <a:lnTo>
                  <a:pt x="438" y="36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4A376F01-DF82-0EE8-C454-67B637D3C1D1}"/>
              </a:ext>
            </a:extLst>
          </p:cNvPr>
          <p:cNvSpPr>
            <a:spLocks noEditPoints="1"/>
          </p:cNvSpPr>
          <p:nvPr/>
        </p:nvSpPr>
        <p:spPr bwMode="auto">
          <a:xfrm>
            <a:off x="9043440" y="2040864"/>
            <a:ext cx="276130" cy="229834"/>
          </a:xfrm>
          <a:custGeom>
            <a:avLst/>
            <a:gdLst>
              <a:gd name="T0" fmla="*/ 77 w 77"/>
              <a:gd name="T1" fmla="*/ 51 h 64"/>
              <a:gd name="T2" fmla="*/ 75 w 77"/>
              <a:gd name="T3" fmla="*/ 55 h 64"/>
              <a:gd name="T4" fmla="*/ 59 w 77"/>
              <a:gd name="T5" fmla="*/ 63 h 64"/>
              <a:gd name="T6" fmla="*/ 57 w 77"/>
              <a:gd name="T7" fmla="*/ 64 h 64"/>
              <a:gd name="T8" fmla="*/ 55 w 77"/>
              <a:gd name="T9" fmla="*/ 63 h 64"/>
              <a:gd name="T10" fmla="*/ 39 w 77"/>
              <a:gd name="T11" fmla="*/ 55 h 64"/>
              <a:gd name="T12" fmla="*/ 39 w 77"/>
              <a:gd name="T13" fmla="*/ 55 h 64"/>
              <a:gd name="T14" fmla="*/ 38 w 77"/>
              <a:gd name="T15" fmla="*/ 55 h 64"/>
              <a:gd name="T16" fmla="*/ 22 w 77"/>
              <a:gd name="T17" fmla="*/ 63 h 64"/>
              <a:gd name="T18" fmla="*/ 20 w 77"/>
              <a:gd name="T19" fmla="*/ 64 h 64"/>
              <a:gd name="T20" fmla="*/ 18 w 77"/>
              <a:gd name="T21" fmla="*/ 63 h 64"/>
              <a:gd name="T22" fmla="*/ 2 w 77"/>
              <a:gd name="T23" fmla="*/ 55 h 64"/>
              <a:gd name="T24" fmla="*/ 0 w 77"/>
              <a:gd name="T25" fmla="*/ 51 h 64"/>
              <a:gd name="T26" fmla="*/ 0 w 77"/>
              <a:gd name="T27" fmla="*/ 37 h 64"/>
              <a:gd name="T28" fmla="*/ 3 w 77"/>
              <a:gd name="T29" fmla="*/ 32 h 64"/>
              <a:gd name="T30" fmla="*/ 18 w 77"/>
              <a:gd name="T31" fmla="*/ 26 h 64"/>
              <a:gd name="T32" fmla="*/ 18 w 77"/>
              <a:gd name="T33" fmla="*/ 11 h 64"/>
              <a:gd name="T34" fmla="*/ 21 w 77"/>
              <a:gd name="T35" fmla="*/ 7 h 64"/>
              <a:gd name="T36" fmla="*/ 37 w 77"/>
              <a:gd name="T37" fmla="*/ 0 h 64"/>
              <a:gd name="T38" fmla="*/ 39 w 77"/>
              <a:gd name="T39" fmla="*/ 0 h 64"/>
              <a:gd name="T40" fmla="*/ 40 w 77"/>
              <a:gd name="T41" fmla="*/ 0 h 64"/>
              <a:gd name="T42" fmla="*/ 56 w 77"/>
              <a:gd name="T43" fmla="*/ 7 h 64"/>
              <a:gd name="T44" fmla="*/ 59 w 77"/>
              <a:gd name="T45" fmla="*/ 11 h 64"/>
              <a:gd name="T46" fmla="*/ 59 w 77"/>
              <a:gd name="T47" fmla="*/ 26 h 64"/>
              <a:gd name="T48" fmla="*/ 75 w 77"/>
              <a:gd name="T49" fmla="*/ 32 h 64"/>
              <a:gd name="T50" fmla="*/ 77 w 77"/>
              <a:gd name="T51" fmla="*/ 37 h 64"/>
              <a:gd name="T52" fmla="*/ 77 w 77"/>
              <a:gd name="T53" fmla="*/ 51 h 64"/>
              <a:gd name="T54" fmla="*/ 35 w 77"/>
              <a:gd name="T55" fmla="*/ 36 h 64"/>
              <a:gd name="T56" fmla="*/ 20 w 77"/>
              <a:gd name="T57" fmla="*/ 30 h 64"/>
              <a:gd name="T58" fmla="*/ 6 w 77"/>
              <a:gd name="T59" fmla="*/ 36 h 64"/>
              <a:gd name="T60" fmla="*/ 20 w 77"/>
              <a:gd name="T61" fmla="*/ 42 h 64"/>
              <a:gd name="T62" fmla="*/ 35 w 77"/>
              <a:gd name="T63" fmla="*/ 36 h 64"/>
              <a:gd name="T64" fmla="*/ 36 w 77"/>
              <a:gd name="T65" fmla="*/ 51 h 64"/>
              <a:gd name="T66" fmla="*/ 36 w 77"/>
              <a:gd name="T67" fmla="*/ 40 h 64"/>
              <a:gd name="T68" fmla="*/ 23 w 77"/>
              <a:gd name="T69" fmla="*/ 46 h 64"/>
              <a:gd name="T70" fmla="*/ 23 w 77"/>
              <a:gd name="T71" fmla="*/ 58 h 64"/>
              <a:gd name="T72" fmla="*/ 36 w 77"/>
              <a:gd name="T73" fmla="*/ 51 h 64"/>
              <a:gd name="T74" fmla="*/ 54 w 77"/>
              <a:gd name="T75" fmla="*/ 11 h 64"/>
              <a:gd name="T76" fmla="*/ 39 w 77"/>
              <a:gd name="T77" fmla="*/ 5 h 64"/>
              <a:gd name="T78" fmla="*/ 23 w 77"/>
              <a:gd name="T79" fmla="*/ 11 h 64"/>
              <a:gd name="T80" fmla="*/ 39 w 77"/>
              <a:gd name="T81" fmla="*/ 18 h 64"/>
              <a:gd name="T82" fmla="*/ 54 w 77"/>
              <a:gd name="T83" fmla="*/ 11 h 64"/>
              <a:gd name="T84" fmla="*/ 55 w 77"/>
              <a:gd name="T85" fmla="*/ 26 h 64"/>
              <a:gd name="T86" fmla="*/ 55 w 77"/>
              <a:gd name="T87" fmla="*/ 16 h 64"/>
              <a:gd name="T88" fmla="*/ 41 w 77"/>
              <a:gd name="T89" fmla="*/ 22 h 64"/>
              <a:gd name="T90" fmla="*/ 41 w 77"/>
              <a:gd name="T91" fmla="*/ 32 h 64"/>
              <a:gd name="T92" fmla="*/ 55 w 77"/>
              <a:gd name="T93" fmla="*/ 26 h 64"/>
              <a:gd name="T94" fmla="*/ 71 w 77"/>
              <a:gd name="T95" fmla="*/ 36 h 64"/>
              <a:gd name="T96" fmla="*/ 57 w 77"/>
              <a:gd name="T97" fmla="*/ 30 h 64"/>
              <a:gd name="T98" fmla="*/ 42 w 77"/>
              <a:gd name="T99" fmla="*/ 36 h 64"/>
              <a:gd name="T100" fmla="*/ 57 w 77"/>
              <a:gd name="T101" fmla="*/ 42 h 64"/>
              <a:gd name="T102" fmla="*/ 71 w 77"/>
              <a:gd name="T103" fmla="*/ 36 h 64"/>
              <a:gd name="T104" fmla="*/ 73 w 77"/>
              <a:gd name="T105" fmla="*/ 51 h 64"/>
              <a:gd name="T106" fmla="*/ 73 w 77"/>
              <a:gd name="T107" fmla="*/ 40 h 64"/>
              <a:gd name="T108" fmla="*/ 59 w 77"/>
              <a:gd name="T109" fmla="*/ 46 h 64"/>
              <a:gd name="T110" fmla="*/ 59 w 77"/>
              <a:gd name="T111" fmla="*/ 58 h 64"/>
              <a:gd name="T112" fmla="*/ 73 w 77"/>
              <a:gd name="T113" fmla="*/ 51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7" h="64">
                <a:moveTo>
                  <a:pt x="77" y="51"/>
                </a:moveTo>
                <a:cubicBezTo>
                  <a:pt x="77" y="53"/>
                  <a:pt x="76" y="55"/>
                  <a:pt x="75" y="55"/>
                </a:cubicBezTo>
                <a:cubicBezTo>
                  <a:pt x="59" y="63"/>
                  <a:pt x="59" y="63"/>
                  <a:pt x="59" y="63"/>
                </a:cubicBezTo>
                <a:cubicBezTo>
                  <a:pt x="58" y="64"/>
                  <a:pt x="58" y="64"/>
                  <a:pt x="57" y="64"/>
                </a:cubicBezTo>
                <a:cubicBezTo>
                  <a:pt x="56" y="64"/>
                  <a:pt x="55" y="64"/>
                  <a:pt x="55" y="63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8" y="55"/>
                  <a:pt x="38" y="55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4"/>
                  <a:pt x="21" y="64"/>
                  <a:pt x="20" y="64"/>
                </a:cubicBezTo>
                <a:cubicBezTo>
                  <a:pt x="20" y="64"/>
                  <a:pt x="19" y="64"/>
                  <a:pt x="18" y="63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3"/>
                  <a:pt x="3" y="3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9" y="8"/>
                  <a:pt x="21" y="7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8" y="0"/>
                  <a:pt x="39" y="0"/>
                </a:cubicBezTo>
                <a:cubicBezTo>
                  <a:pt x="39" y="0"/>
                  <a:pt x="40" y="0"/>
                  <a:pt x="40" y="0"/>
                </a:cubicBezTo>
                <a:cubicBezTo>
                  <a:pt x="56" y="7"/>
                  <a:pt x="56" y="7"/>
                  <a:pt x="56" y="7"/>
                </a:cubicBezTo>
                <a:cubicBezTo>
                  <a:pt x="58" y="8"/>
                  <a:pt x="59" y="10"/>
                  <a:pt x="59" y="11"/>
                </a:cubicBezTo>
                <a:cubicBezTo>
                  <a:pt x="59" y="26"/>
                  <a:pt x="59" y="26"/>
                  <a:pt x="59" y="26"/>
                </a:cubicBezTo>
                <a:cubicBezTo>
                  <a:pt x="75" y="32"/>
                  <a:pt x="75" y="32"/>
                  <a:pt x="75" y="32"/>
                </a:cubicBezTo>
                <a:cubicBezTo>
                  <a:pt x="76" y="33"/>
                  <a:pt x="77" y="35"/>
                  <a:pt x="77" y="37"/>
                </a:cubicBezTo>
                <a:lnTo>
                  <a:pt x="77" y="51"/>
                </a:lnTo>
                <a:close/>
                <a:moveTo>
                  <a:pt x="35" y="36"/>
                </a:moveTo>
                <a:cubicBezTo>
                  <a:pt x="20" y="30"/>
                  <a:pt x="20" y="30"/>
                  <a:pt x="20" y="30"/>
                </a:cubicBezTo>
                <a:cubicBezTo>
                  <a:pt x="6" y="36"/>
                  <a:pt x="6" y="36"/>
                  <a:pt x="6" y="36"/>
                </a:cubicBezTo>
                <a:cubicBezTo>
                  <a:pt x="20" y="42"/>
                  <a:pt x="20" y="42"/>
                  <a:pt x="20" y="42"/>
                </a:cubicBezTo>
                <a:lnTo>
                  <a:pt x="35" y="36"/>
                </a:lnTo>
                <a:close/>
                <a:moveTo>
                  <a:pt x="36" y="51"/>
                </a:moveTo>
                <a:cubicBezTo>
                  <a:pt x="36" y="40"/>
                  <a:pt x="36" y="40"/>
                  <a:pt x="36" y="40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58"/>
                  <a:pt x="23" y="58"/>
                  <a:pt x="23" y="58"/>
                </a:cubicBezTo>
                <a:lnTo>
                  <a:pt x="36" y="51"/>
                </a:lnTo>
                <a:close/>
                <a:moveTo>
                  <a:pt x="54" y="11"/>
                </a:moveTo>
                <a:cubicBezTo>
                  <a:pt x="39" y="5"/>
                  <a:pt x="39" y="5"/>
                  <a:pt x="39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9" y="18"/>
                  <a:pt x="39" y="18"/>
                  <a:pt x="39" y="18"/>
                </a:cubicBezTo>
                <a:lnTo>
                  <a:pt x="54" y="11"/>
                </a:lnTo>
                <a:close/>
                <a:moveTo>
                  <a:pt x="55" y="26"/>
                </a:moveTo>
                <a:cubicBezTo>
                  <a:pt x="55" y="16"/>
                  <a:pt x="55" y="16"/>
                  <a:pt x="55" y="16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32"/>
                  <a:pt x="41" y="32"/>
                  <a:pt x="41" y="32"/>
                </a:cubicBezTo>
                <a:lnTo>
                  <a:pt x="55" y="26"/>
                </a:lnTo>
                <a:close/>
                <a:moveTo>
                  <a:pt x="71" y="36"/>
                </a:moveTo>
                <a:cubicBezTo>
                  <a:pt x="57" y="30"/>
                  <a:pt x="57" y="30"/>
                  <a:pt x="57" y="30"/>
                </a:cubicBezTo>
                <a:cubicBezTo>
                  <a:pt x="42" y="36"/>
                  <a:pt x="42" y="36"/>
                  <a:pt x="42" y="36"/>
                </a:cubicBezTo>
                <a:cubicBezTo>
                  <a:pt x="57" y="42"/>
                  <a:pt x="57" y="42"/>
                  <a:pt x="57" y="42"/>
                </a:cubicBezTo>
                <a:lnTo>
                  <a:pt x="71" y="36"/>
                </a:lnTo>
                <a:close/>
                <a:moveTo>
                  <a:pt x="73" y="51"/>
                </a:moveTo>
                <a:cubicBezTo>
                  <a:pt x="73" y="40"/>
                  <a:pt x="73" y="40"/>
                  <a:pt x="73" y="40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58"/>
                  <a:pt x="59" y="58"/>
                  <a:pt x="59" y="58"/>
                </a:cubicBezTo>
                <a:lnTo>
                  <a:pt x="73" y="5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8" name="Freeform 57">
            <a:extLst>
              <a:ext uri="{FF2B5EF4-FFF2-40B4-BE49-F238E27FC236}">
                <a16:creationId xmlns:a16="http://schemas.microsoft.com/office/drawing/2014/main" id="{64175EB1-F542-7118-7D92-0712C0D99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1554" y="2072506"/>
            <a:ext cx="245454" cy="214988"/>
          </a:xfrm>
          <a:custGeom>
            <a:avLst/>
            <a:gdLst>
              <a:gd name="T0" fmla="*/ 212069 w 602"/>
              <a:gd name="T1" fmla="*/ 103681 h 531"/>
              <a:gd name="T2" fmla="*/ 112357 w 602"/>
              <a:gd name="T3" fmla="*/ 144579 h 531"/>
              <a:gd name="T4" fmla="*/ 112357 w 602"/>
              <a:gd name="T5" fmla="*/ 144579 h 531"/>
              <a:gd name="T6" fmla="*/ 109828 w 602"/>
              <a:gd name="T7" fmla="*/ 147090 h 531"/>
              <a:gd name="T8" fmla="*/ 104770 w 602"/>
              <a:gd name="T9" fmla="*/ 144579 h 531"/>
              <a:gd name="T10" fmla="*/ 104770 w 602"/>
              <a:gd name="T11" fmla="*/ 144579 h 531"/>
              <a:gd name="T12" fmla="*/ 5419 w 602"/>
              <a:gd name="T13" fmla="*/ 103681 h 531"/>
              <a:gd name="T14" fmla="*/ 10477 w 602"/>
              <a:gd name="T15" fmla="*/ 86102 h 531"/>
              <a:gd name="T16" fmla="*/ 15535 w 602"/>
              <a:gd name="T17" fmla="*/ 86102 h 531"/>
              <a:gd name="T18" fmla="*/ 15535 w 602"/>
              <a:gd name="T19" fmla="*/ 86102 h 531"/>
              <a:gd name="T20" fmla="*/ 204482 w 602"/>
              <a:gd name="T21" fmla="*/ 86102 h 531"/>
              <a:gd name="T22" fmla="*/ 204482 w 602"/>
              <a:gd name="T23" fmla="*/ 86102 h 531"/>
              <a:gd name="T24" fmla="*/ 207011 w 602"/>
              <a:gd name="T25" fmla="*/ 86102 h 531"/>
              <a:gd name="T26" fmla="*/ 212069 w 602"/>
              <a:gd name="T27" fmla="*/ 103681 h 531"/>
              <a:gd name="T28" fmla="*/ 212069 w 602"/>
              <a:gd name="T29" fmla="*/ 60630 h 531"/>
              <a:gd name="T30" fmla="*/ 112357 w 602"/>
              <a:gd name="T31" fmla="*/ 101169 h 531"/>
              <a:gd name="T32" fmla="*/ 112357 w 602"/>
              <a:gd name="T33" fmla="*/ 101169 h 531"/>
              <a:gd name="T34" fmla="*/ 109828 w 602"/>
              <a:gd name="T35" fmla="*/ 101169 h 531"/>
              <a:gd name="T36" fmla="*/ 104770 w 602"/>
              <a:gd name="T37" fmla="*/ 101169 h 531"/>
              <a:gd name="T38" fmla="*/ 104770 w 602"/>
              <a:gd name="T39" fmla="*/ 101169 h 531"/>
              <a:gd name="T40" fmla="*/ 5419 w 602"/>
              <a:gd name="T41" fmla="*/ 60630 h 531"/>
              <a:gd name="T42" fmla="*/ 5419 w 602"/>
              <a:gd name="T43" fmla="*/ 43051 h 531"/>
              <a:gd name="T44" fmla="*/ 104770 w 602"/>
              <a:gd name="T45" fmla="*/ 2511 h 531"/>
              <a:gd name="T46" fmla="*/ 104770 w 602"/>
              <a:gd name="T47" fmla="*/ 2511 h 531"/>
              <a:gd name="T48" fmla="*/ 109828 w 602"/>
              <a:gd name="T49" fmla="*/ 0 h 531"/>
              <a:gd name="T50" fmla="*/ 112357 w 602"/>
              <a:gd name="T51" fmla="*/ 2511 h 531"/>
              <a:gd name="T52" fmla="*/ 112357 w 602"/>
              <a:gd name="T53" fmla="*/ 2511 h 531"/>
              <a:gd name="T54" fmla="*/ 212069 w 602"/>
              <a:gd name="T55" fmla="*/ 43051 h 531"/>
              <a:gd name="T56" fmla="*/ 212069 w 602"/>
              <a:gd name="T57" fmla="*/ 60630 h 531"/>
              <a:gd name="T58" fmla="*/ 10477 w 602"/>
              <a:gd name="T59" fmla="*/ 129153 h 531"/>
              <a:gd name="T60" fmla="*/ 15535 w 602"/>
              <a:gd name="T61" fmla="*/ 129153 h 531"/>
              <a:gd name="T62" fmla="*/ 15535 w 602"/>
              <a:gd name="T63" fmla="*/ 129153 h 531"/>
              <a:gd name="T64" fmla="*/ 204482 w 602"/>
              <a:gd name="T65" fmla="*/ 129153 h 531"/>
              <a:gd name="T66" fmla="*/ 204482 w 602"/>
              <a:gd name="T67" fmla="*/ 129153 h 531"/>
              <a:gd name="T68" fmla="*/ 207011 w 602"/>
              <a:gd name="T69" fmla="*/ 129153 h 531"/>
              <a:gd name="T70" fmla="*/ 212069 w 602"/>
              <a:gd name="T71" fmla="*/ 149602 h 531"/>
              <a:gd name="T72" fmla="*/ 112357 w 602"/>
              <a:gd name="T73" fmla="*/ 190141 h 531"/>
              <a:gd name="T74" fmla="*/ 112357 w 602"/>
              <a:gd name="T75" fmla="*/ 190141 h 531"/>
              <a:gd name="T76" fmla="*/ 109828 w 602"/>
              <a:gd name="T77" fmla="*/ 190141 h 531"/>
              <a:gd name="T78" fmla="*/ 104770 w 602"/>
              <a:gd name="T79" fmla="*/ 190141 h 531"/>
              <a:gd name="T80" fmla="*/ 104770 w 602"/>
              <a:gd name="T81" fmla="*/ 190141 h 531"/>
              <a:gd name="T82" fmla="*/ 5419 w 602"/>
              <a:gd name="T83" fmla="*/ 149602 h 531"/>
              <a:gd name="T84" fmla="*/ 10477 w 602"/>
              <a:gd name="T85" fmla="*/ 129153 h 53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2" h="531">
                <a:moveTo>
                  <a:pt x="587" y="289"/>
                </a:moveTo>
                <a:lnTo>
                  <a:pt x="587" y="289"/>
                </a:lnTo>
                <a:cubicBezTo>
                  <a:pt x="311" y="403"/>
                  <a:pt x="311" y="403"/>
                  <a:pt x="311" y="403"/>
                </a:cubicBezTo>
                <a:cubicBezTo>
                  <a:pt x="311" y="410"/>
                  <a:pt x="304" y="410"/>
                  <a:pt x="304" y="410"/>
                </a:cubicBezTo>
                <a:cubicBezTo>
                  <a:pt x="297" y="410"/>
                  <a:pt x="297" y="410"/>
                  <a:pt x="290" y="403"/>
                </a:cubicBezTo>
                <a:cubicBezTo>
                  <a:pt x="15" y="289"/>
                  <a:pt x="15" y="289"/>
                  <a:pt x="15" y="289"/>
                </a:cubicBezTo>
                <a:cubicBezTo>
                  <a:pt x="7" y="289"/>
                  <a:pt x="0" y="275"/>
                  <a:pt x="0" y="268"/>
                </a:cubicBezTo>
                <a:cubicBezTo>
                  <a:pt x="0" y="247"/>
                  <a:pt x="15" y="240"/>
                  <a:pt x="29" y="240"/>
                </a:cubicBezTo>
                <a:cubicBezTo>
                  <a:pt x="36" y="240"/>
                  <a:pt x="36" y="240"/>
                  <a:pt x="43" y="240"/>
                </a:cubicBezTo>
                <a:cubicBezTo>
                  <a:pt x="304" y="346"/>
                  <a:pt x="304" y="346"/>
                  <a:pt x="304" y="346"/>
                </a:cubicBezTo>
                <a:cubicBezTo>
                  <a:pt x="566" y="240"/>
                  <a:pt x="566" y="240"/>
                  <a:pt x="566" y="240"/>
                </a:cubicBezTo>
                <a:lnTo>
                  <a:pt x="573" y="240"/>
                </a:lnTo>
                <a:cubicBezTo>
                  <a:pt x="594" y="240"/>
                  <a:pt x="601" y="247"/>
                  <a:pt x="601" y="268"/>
                </a:cubicBezTo>
                <a:cubicBezTo>
                  <a:pt x="601" y="275"/>
                  <a:pt x="594" y="289"/>
                  <a:pt x="587" y="289"/>
                </a:cubicBezTo>
                <a:close/>
                <a:moveTo>
                  <a:pt x="587" y="169"/>
                </a:moveTo>
                <a:lnTo>
                  <a:pt x="587" y="169"/>
                </a:lnTo>
                <a:cubicBezTo>
                  <a:pt x="311" y="282"/>
                  <a:pt x="311" y="282"/>
                  <a:pt x="311" y="282"/>
                </a:cubicBezTo>
                <a:lnTo>
                  <a:pt x="304" y="282"/>
                </a:lnTo>
                <a:cubicBezTo>
                  <a:pt x="297" y="282"/>
                  <a:pt x="297" y="282"/>
                  <a:pt x="290" y="282"/>
                </a:cubicBezTo>
                <a:cubicBezTo>
                  <a:pt x="15" y="169"/>
                  <a:pt x="15" y="169"/>
                  <a:pt x="15" y="169"/>
                </a:cubicBezTo>
                <a:cubicBezTo>
                  <a:pt x="7" y="162"/>
                  <a:pt x="0" y="155"/>
                  <a:pt x="0" y="141"/>
                </a:cubicBezTo>
                <a:cubicBezTo>
                  <a:pt x="0" y="134"/>
                  <a:pt x="7" y="120"/>
                  <a:pt x="15" y="120"/>
                </a:cubicBezTo>
                <a:cubicBezTo>
                  <a:pt x="290" y="7"/>
                  <a:pt x="290" y="7"/>
                  <a:pt x="290" y="7"/>
                </a:cubicBezTo>
                <a:cubicBezTo>
                  <a:pt x="297" y="0"/>
                  <a:pt x="297" y="0"/>
                  <a:pt x="304" y="0"/>
                </a:cubicBezTo>
                <a:cubicBezTo>
                  <a:pt x="304" y="0"/>
                  <a:pt x="311" y="0"/>
                  <a:pt x="311" y="7"/>
                </a:cubicBezTo>
                <a:cubicBezTo>
                  <a:pt x="587" y="120"/>
                  <a:pt x="587" y="120"/>
                  <a:pt x="587" y="120"/>
                </a:cubicBezTo>
                <a:cubicBezTo>
                  <a:pt x="594" y="120"/>
                  <a:pt x="601" y="134"/>
                  <a:pt x="601" y="141"/>
                </a:cubicBezTo>
                <a:cubicBezTo>
                  <a:pt x="601" y="155"/>
                  <a:pt x="594" y="162"/>
                  <a:pt x="587" y="169"/>
                </a:cubicBezTo>
                <a:close/>
                <a:moveTo>
                  <a:pt x="29" y="360"/>
                </a:moveTo>
                <a:lnTo>
                  <a:pt x="29" y="360"/>
                </a:lnTo>
                <a:cubicBezTo>
                  <a:pt x="36" y="360"/>
                  <a:pt x="36" y="360"/>
                  <a:pt x="43" y="360"/>
                </a:cubicBezTo>
                <a:cubicBezTo>
                  <a:pt x="304" y="473"/>
                  <a:pt x="304" y="473"/>
                  <a:pt x="304" y="473"/>
                </a:cubicBezTo>
                <a:cubicBezTo>
                  <a:pt x="566" y="360"/>
                  <a:pt x="566" y="360"/>
                  <a:pt x="566" y="360"/>
                </a:cubicBezTo>
                <a:lnTo>
                  <a:pt x="573" y="360"/>
                </a:lnTo>
                <a:cubicBezTo>
                  <a:pt x="594" y="360"/>
                  <a:pt x="601" y="374"/>
                  <a:pt x="601" y="388"/>
                </a:cubicBezTo>
                <a:cubicBezTo>
                  <a:pt x="601" y="403"/>
                  <a:pt x="594" y="410"/>
                  <a:pt x="587" y="417"/>
                </a:cubicBezTo>
                <a:cubicBezTo>
                  <a:pt x="311" y="530"/>
                  <a:pt x="311" y="530"/>
                  <a:pt x="311" y="530"/>
                </a:cubicBezTo>
                <a:lnTo>
                  <a:pt x="304" y="530"/>
                </a:lnTo>
                <a:cubicBezTo>
                  <a:pt x="297" y="530"/>
                  <a:pt x="297" y="530"/>
                  <a:pt x="290" y="530"/>
                </a:cubicBezTo>
                <a:cubicBezTo>
                  <a:pt x="15" y="417"/>
                  <a:pt x="15" y="417"/>
                  <a:pt x="15" y="417"/>
                </a:cubicBezTo>
                <a:cubicBezTo>
                  <a:pt x="7" y="410"/>
                  <a:pt x="0" y="403"/>
                  <a:pt x="0" y="388"/>
                </a:cubicBezTo>
                <a:cubicBezTo>
                  <a:pt x="0" y="374"/>
                  <a:pt x="15" y="360"/>
                  <a:pt x="29" y="36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09" name="Chart 108">
            <a:extLst>
              <a:ext uri="{FF2B5EF4-FFF2-40B4-BE49-F238E27FC236}">
                <a16:creationId xmlns:a16="http://schemas.microsoft.com/office/drawing/2014/main" id="{C20E3F07-7A09-D93C-9D7D-A6F53E8A84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046313"/>
              </p:ext>
            </p:extLst>
          </p:nvPr>
        </p:nvGraphicFramePr>
        <p:xfrm>
          <a:off x="509931" y="2420449"/>
          <a:ext cx="1083785" cy="722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0" name="Chart 109">
            <a:extLst>
              <a:ext uri="{FF2B5EF4-FFF2-40B4-BE49-F238E27FC236}">
                <a16:creationId xmlns:a16="http://schemas.microsoft.com/office/drawing/2014/main" id="{A4E3E382-7B1C-8F71-BD62-9E711FF8B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934502"/>
              </p:ext>
            </p:extLst>
          </p:nvPr>
        </p:nvGraphicFramePr>
        <p:xfrm>
          <a:off x="1599663" y="2433706"/>
          <a:ext cx="1083785" cy="722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1" name="TextBox 110">
            <a:extLst>
              <a:ext uri="{FF2B5EF4-FFF2-40B4-BE49-F238E27FC236}">
                <a16:creationId xmlns:a16="http://schemas.microsoft.com/office/drawing/2014/main" id="{91B77F0D-60A2-0115-A464-CD3CB2D13310}"/>
              </a:ext>
            </a:extLst>
          </p:cNvPr>
          <p:cNvSpPr txBox="1"/>
          <p:nvPr/>
        </p:nvSpPr>
        <p:spPr>
          <a:xfrm>
            <a:off x="590954" y="3202641"/>
            <a:ext cx="875357" cy="285977"/>
          </a:xfrm>
          <a:prstGeom prst="rect">
            <a:avLst/>
          </a:prstGeom>
          <a:noFill/>
        </p:spPr>
        <p:txBody>
          <a:bodyPr wrap="square" lIns="0" tIns="46800" rIns="0">
            <a:spAutoFit/>
          </a:bodyPr>
          <a:lstStyle/>
          <a:p>
            <a:pPr algn="ctr">
              <a:lnSpc>
                <a:spcPct val="114000"/>
              </a:lnSpc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tainless-Light" panose="02000603030000020003" pitchFamily="2" charset="0"/>
              </a:rPr>
              <a:t>FY23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8AEB8F4-0302-3A2C-DB05-4257A4E84D7E}"/>
              </a:ext>
            </a:extLst>
          </p:cNvPr>
          <p:cNvSpPr txBox="1"/>
          <p:nvPr/>
        </p:nvSpPr>
        <p:spPr>
          <a:xfrm>
            <a:off x="608466" y="3432373"/>
            <a:ext cx="849165" cy="318037"/>
          </a:xfrm>
          <a:prstGeom prst="rect">
            <a:avLst/>
          </a:prstGeom>
          <a:noFill/>
        </p:spPr>
        <p:txBody>
          <a:bodyPr wrap="square" lIns="0" tIns="46800" rIns="0">
            <a:spAutoFit/>
          </a:bodyPr>
          <a:lstStyle/>
          <a:p>
            <a:pPr algn="ctr">
              <a:lnSpc>
                <a:spcPct val="114000"/>
              </a:lnSpc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tainless-Light" panose="02000603030000020003" pitchFamily="2" charset="0"/>
              </a:rPr>
              <a:t>12.52%</a:t>
            </a:r>
            <a:endParaRPr lang="en-US" sz="1400" b="1" dirty="0">
              <a:solidFill>
                <a:schemeClr val="accent3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3A10910-DD84-F209-43FE-3DE30BC9C91E}"/>
              </a:ext>
            </a:extLst>
          </p:cNvPr>
          <p:cNvSpPr txBox="1"/>
          <p:nvPr/>
        </p:nvSpPr>
        <p:spPr>
          <a:xfrm>
            <a:off x="1703619" y="3202641"/>
            <a:ext cx="875357" cy="285977"/>
          </a:xfrm>
          <a:prstGeom prst="rect">
            <a:avLst/>
          </a:prstGeom>
          <a:noFill/>
        </p:spPr>
        <p:txBody>
          <a:bodyPr wrap="square" lIns="0" tIns="46800" rIns="0">
            <a:spAutoFit/>
          </a:bodyPr>
          <a:lstStyle/>
          <a:p>
            <a:pPr algn="ctr">
              <a:lnSpc>
                <a:spcPct val="114000"/>
              </a:lnSpc>
            </a:pPr>
            <a:r>
              <a:rPr kumimoji="0" lang="en-A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tainless-Light" panose="02000603030000020003" pitchFamily="2" charset="0"/>
              </a:rPr>
              <a:t>FY23 Jul LE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F53F36B-AA00-C4D1-AFB6-013386496972}"/>
              </a:ext>
            </a:extLst>
          </p:cNvPr>
          <p:cNvSpPr txBox="1"/>
          <p:nvPr/>
        </p:nvSpPr>
        <p:spPr>
          <a:xfrm>
            <a:off x="1721131" y="3432373"/>
            <a:ext cx="849165" cy="318037"/>
          </a:xfrm>
          <a:prstGeom prst="rect">
            <a:avLst/>
          </a:prstGeom>
          <a:noFill/>
        </p:spPr>
        <p:txBody>
          <a:bodyPr wrap="square" lIns="0" tIns="46800" rIns="0">
            <a:spAutoFit/>
          </a:bodyPr>
          <a:lstStyle/>
          <a:p>
            <a:pPr algn="ctr">
              <a:lnSpc>
                <a:spcPct val="114000"/>
              </a:lnSpc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tainless-Light" panose="02000603030000020003" pitchFamily="2" charset="0"/>
              </a:rPr>
              <a:t>12.76%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graphicFrame>
        <p:nvGraphicFramePr>
          <p:cNvPr id="121" name="Chart 120">
            <a:extLst>
              <a:ext uri="{FF2B5EF4-FFF2-40B4-BE49-F238E27FC236}">
                <a16:creationId xmlns:a16="http://schemas.microsoft.com/office/drawing/2014/main" id="{F6F7A68C-1E74-8011-0769-6980C4EFD2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449918"/>
              </p:ext>
            </p:extLst>
          </p:nvPr>
        </p:nvGraphicFramePr>
        <p:xfrm>
          <a:off x="3104397" y="2308666"/>
          <a:ext cx="2096310" cy="158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81431FA8-E180-AF9D-D915-8EF625B339AD}"/>
              </a:ext>
            </a:extLst>
          </p:cNvPr>
          <p:cNvCxnSpPr>
            <a:cxnSpLocks/>
          </p:cNvCxnSpPr>
          <p:nvPr/>
        </p:nvCxnSpPr>
        <p:spPr>
          <a:xfrm>
            <a:off x="9680124" y="2550313"/>
            <a:ext cx="508172" cy="0"/>
          </a:xfrm>
          <a:prstGeom prst="line">
            <a:avLst/>
          </a:prstGeom>
          <a:ln w="635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5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ounded Rectangle 10">
            <a:extLst>
              <a:ext uri="{FF2B5EF4-FFF2-40B4-BE49-F238E27FC236}">
                <a16:creationId xmlns:a16="http://schemas.microsoft.com/office/drawing/2014/main" id="{BAE6CF99-F2D7-064C-73D6-8C1D4A8928B1}"/>
              </a:ext>
            </a:extLst>
          </p:cNvPr>
          <p:cNvSpPr/>
          <p:nvPr/>
        </p:nvSpPr>
        <p:spPr>
          <a:xfrm>
            <a:off x="9041188" y="2399964"/>
            <a:ext cx="1147108" cy="30158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Top 3 INS</a:t>
            </a:r>
          </a:p>
        </p:txBody>
      </p:sp>
      <p:sp>
        <p:nvSpPr>
          <p:cNvPr id="122" name="Rounded Rectangle 121">
            <a:extLst>
              <a:ext uri="{FF2B5EF4-FFF2-40B4-BE49-F238E27FC236}">
                <a16:creationId xmlns:a16="http://schemas.microsoft.com/office/drawing/2014/main" id="{28F518C1-7D68-6AA9-5EC2-6A06F2713CBC}"/>
              </a:ext>
            </a:extLst>
          </p:cNvPr>
          <p:cNvSpPr/>
          <p:nvPr/>
        </p:nvSpPr>
        <p:spPr>
          <a:xfrm>
            <a:off x="9041189" y="2748838"/>
            <a:ext cx="1147107" cy="298182"/>
          </a:xfrm>
          <a:prstGeom prst="roundRect">
            <a:avLst/>
          </a:prstGeom>
          <a:gradFill>
            <a:gsLst>
              <a:gs pos="62000">
                <a:schemeClr val="bg1"/>
              </a:gs>
              <a:gs pos="28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>
              <a:lnSpc>
                <a:spcPct val="114000"/>
              </a:lnSpc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tainless-Light" panose="02000603030000020003" pitchFamily="2" charset="0"/>
              </a:rPr>
              <a:t>Winfield Reg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2BEBEB3C-B29B-F25E-258D-4CDD0F03063C}"/>
              </a:ext>
            </a:extLst>
          </p:cNvPr>
          <p:cNvSpPr/>
          <p:nvPr/>
        </p:nvSpPr>
        <p:spPr>
          <a:xfrm>
            <a:off x="9041189" y="3108873"/>
            <a:ext cx="1147107" cy="298182"/>
          </a:xfrm>
          <a:prstGeom prst="roundRect">
            <a:avLst/>
          </a:prstGeom>
          <a:gradFill>
            <a:gsLst>
              <a:gs pos="62000">
                <a:schemeClr val="bg1"/>
              </a:gs>
              <a:gs pos="28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>
              <a:lnSpc>
                <a:spcPct val="114000"/>
              </a:lnSpc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tainless-Light" panose="02000603030000020003" pitchFamily="2" charset="0"/>
              </a:rPr>
              <a:t>Capstan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5BC172D2-C8F8-8BAE-5070-FF74E9BB018D}"/>
              </a:ext>
            </a:extLst>
          </p:cNvPr>
          <p:cNvSpPr/>
          <p:nvPr/>
        </p:nvSpPr>
        <p:spPr>
          <a:xfrm>
            <a:off x="9041189" y="3463412"/>
            <a:ext cx="1147107" cy="298182"/>
          </a:xfrm>
          <a:prstGeom prst="roundRect">
            <a:avLst/>
          </a:prstGeom>
          <a:gradFill>
            <a:gsLst>
              <a:gs pos="62000">
                <a:schemeClr val="bg1"/>
              </a:gs>
              <a:gs pos="28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>
              <a:lnSpc>
                <a:spcPct val="114000"/>
              </a:lnSpc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tainless-Light" panose="02000603030000020003" pitchFamily="2" charset="0"/>
              </a:rPr>
              <a:t>Bond Street</a:t>
            </a:r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8E8FC8A0-9239-A1BA-9B14-EC4C5BA21079}"/>
              </a:ext>
            </a:extLst>
          </p:cNvPr>
          <p:cNvSpPr/>
          <p:nvPr/>
        </p:nvSpPr>
        <p:spPr>
          <a:xfrm>
            <a:off x="9041188" y="2748838"/>
            <a:ext cx="236739" cy="298182"/>
          </a:xfrm>
          <a:prstGeom prst="roundRect">
            <a:avLst/>
          </a:prstGeom>
          <a:gradFill>
            <a:gsLst>
              <a:gs pos="2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900" b="1" dirty="0">
                <a:solidFill>
                  <a:schemeClr val="bg1"/>
                </a:solidFill>
                <a:latin typeface="Stainless-Light" panose="02000603030000020003" pitchFamily="2" charset="0"/>
              </a:rPr>
              <a:t>1</a:t>
            </a:r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1721D642-EE5D-00E0-C63B-6283B4C7C537}"/>
              </a:ext>
            </a:extLst>
          </p:cNvPr>
          <p:cNvSpPr/>
          <p:nvPr/>
        </p:nvSpPr>
        <p:spPr>
          <a:xfrm>
            <a:off x="9041188" y="3108874"/>
            <a:ext cx="236739" cy="298182"/>
          </a:xfrm>
          <a:prstGeom prst="roundRect">
            <a:avLst/>
          </a:prstGeom>
          <a:gradFill>
            <a:gsLst>
              <a:gs pos="2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900" b="1" dirty="0">
                <a:solidFill>
                  <a:schemeClr val="bg1"/>
                </a:solidFill>
                <a:latin typeface="Stainless-Light" panose="02000603030000020003" pitchFamily="2" charset="0"/>
              </a:rPr>
              <a:t>2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9EE8A123-EA3D-474D-C70E-E40AFAF9C7C0}"/>
              </a:ext>
            </a:extLst>
          </p:cNvPr>
          <p:cNvSpPr/>
          <p:nvPr/>
        </p:nvSpPr>
        <p:spPr>
          <a:xfrm>
            <a:off x="9041188" y="3463412"/>
            <a:ext cx="236739" cy="298182"/>
          </a:xfrm>
          <a:prstGeom prst="roundRect">
            <a:avLst/>
          </a:prstGeom>
          <a:gradFill>
            <a:gsLst>
              <a:gs pos="2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900" b="1" dirty="0">
                <a:solidFill>
                  <a:schemeClr val="bg1"/>
                </a:solidFill>
                <a:latin typeface="Stainless-Light" panose="02000603030000020003" pitchFamily="2" charset="0"/>
              </a:rPr>
              <a:t>3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2214B68-A4DA-4D44-7448-4B316709B6A5}"/>
              </a:ext>
            </a:extLst>
          </p:cNvPr>
          <p:cNvCxnSpPr>
            <a:cxnSpLocks/>
          </p:cNvCxnSpPr>
          <p:nvPr/>
        </p:nvCxnSpPr>
        <p:spPr>
          <a:xfrm>
            <a:off x="11143673" y="2550313"/>
            <a:ext cx="370042" cy="0"/>
          </a:xfrm>
          <a:prstGeom prst="line">
            <a:avLst/>
          </a:prstGeom>
          <a:ln w="635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5000">
                  <a:schemeClr val="accent4">
                    <a:lumMod val="20000"/>
                    <a:lumOff val="80000"/>
                  </a:schemeClr>
                </a:gs>
                <a:gs pos="100000">
                  <a:schemeClr val="accent4"/>
                </a:gs>
              </a:gsLst>
              <a:lin ang="108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ounded Rectangle 10">
            <a:extLst>
              <a:ext uri="{FF2B5EF4-FFF2-40B4-BE49-F238E27FC236}">
                <a16:creationId xmlns:a16="http://schemas.microsoft.com/office/drawing/2014/main" id="{7A1522BE-CAEB-D283-AFE1-33270ABC56A4}"/>
              </a:ext>
            </a:extLst>
          </p:cNvPr>
          <p:cNvSpPr/>
          <p:nvPr/>
        </p:nvSpPr>
        <p:spPr>
          <a:xfrm>
            <a:off x="10366607" y="2399964"/>
            <a:ext cx="1147108" cy="301589"/>
          </a:xfrm>
          <a:prstGeom prst="roundRect">
            <a:avLst>
              <a:gd name="adj" fmla="val 0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Slab"/>
                <a:ea typeface="Roboto Slab"/>
                <a:cs typeface="Roboto Slab"/>
              </a:rPr>
              <a:t>Top 3 OUTS</a:t>
            </a:r>
          </a:p>
        </p:txBody>
      </p:sp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24607698-D8D5-D375-5070-1533240928A5}"/>
              </a:ext>
            </a:extLst>
          </p:cNvPr>
          <p:cNvSpPr/>
          <p:nvPr/>
        </p:nvSpPr>
        <p:spPr>
          <a:xfrm>
            <a:off x="10366608" y="2748838"/>
            <a:ext cx="1147107" cy="298182"/>
          </a:xfrm>
          <a:prstGeom prst="roundRect">
            <a:avLst/>
          </a:prstGeom>
          <a:gradFill>
            <a:gsLst>
              <a:gs pos="62000">
                <a:schemeClr val="bg1"/>
              </a:gs>
              <a:gs pos="28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>
              <a:lnSpc>
                <a:spcPct val="114000"/>
              </a:lnSpc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tainless-Light" panose="02000603030000020003" pitchFamily="2" charset="0"/>
              </a:rPr>
              <a:t>Choice</a:t>
            </a:r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AEB72744-D8BE-FF77-8E3B-2B19E5015678}"/>
              </a:ext>
            </a:extLst>
          </p:cNvPr>
          <p:cNvSpPr/>
          <p:nvPr/>
        </p:nvSpPr>
        <p:spPr>
          <a:xfrm>
            <a:off x="10366608" y="3108873"/>
            <a:ext cx="1147107" cy="298182"/>
          </a:xfrm>
          <a:prstGeom prst="roundRect">
            <a:avLst/>
          </a:prstGeom>
          <a:gradFill>
            <a:gsLst>
              <a:gs pos="62000">
                <a:schemeClr val="bg1"/>
              </a:gs>
              <a:gs pos="28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>
              <a:lnSpc>
                <a:spcPct val="114000"/>
              </a:lnSpc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tainless-Light" panose="02000603030000020003" pitchFamily="2" charset="0"/>
              </a:rPr>
              <a:t>Riverstone</a:t>
            </a: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F4E1B974-C790-1E5C-E708-0F4B3E5B1F20}"/>
              </a:ext>
            </a:extLst>
          </p:cNvPr>
          <p:cNvSpPr/>
          <p:nvPr/>
        </p:nvSpPr>
        <p:spPr>
          <a:xfrm>
            <a:off x="10366608" y="3463412"/>
            <a:ext cx="1147107" cy="298182"/>
          </a:xfrm>
          <a:prstGeom prst="roundRect">
            <a:avLst/>
          </a:prstGeom>
          <a:gradFill>
            <a:gsLst>
              <a:gs pos="62000">
                <a:schemeClr val="bg1"/>
              </a:gs>
              <a:gs pos="28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>
              <a:lnSpc>
                <a:spcPct val="114000"/>
              </a:lnSpc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tainless-Light" panose="02000603030000020003" pitchFamily="2" charset="0"/>
              </a:rPr>
              <a:t>P&amp;S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A08EE2FE-12CE-C0BB-E6D7-3D3787B33B09}"/>
              </a:ext>
            </a:extLst>
          </p:cNvPr>
          <p:cNvSpPr/>
          <p:nvPr/>
        </p:nvSpPr>
        <p:spPr>
          <a:xfrm>
            <a:off x="10366607" y="2748838"/>
            <a:ext cx="236739" cy="298182"/>
          </a:xfrm>
          <a:prstGeom prst="roundRect">
            <a:avLst/>
          </a:prstGeom>
          <a:gradFill>
            <a:gsLst>
              <a:gs pos="27000">
                <a:schemeClr val="accent3"/>
              </a:gs>
              <a:gs pos="100000">
                <a:schemeClr val="accent4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900" b="1" dirty="0">
                <a:solidFill>
                  <a:schemeClr val="bg1"/>
                </a:solidFill>
                <a:latin typeface="Stainless-Light" panose="02000603030000020003" pitchFamily="2" charset="0"/>
              </a:rPr>
              <a:t>1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6D351630-AF53-FF0F-16F7-DE193148C57C}"/>
              </a:ext>
            </a:extLst>
          </p:cNvPr>
          <p:cNvSpPr/>
          <p:nvPr/>
        </p:nvSpPr>
        <p:spPr>
          <a:xfrm>
            <a:off x="10366607" y="3108874"/>
            <a:ext cx="236739" cy="298182"/>
          </a:xfrm>
          <a:prstGeom prst="roundRect">
            <a:avLst/>
          </a:prstGeom>
          <a:gradFill>
            <a:gsLst>
              <a:gs pos="27000">
                <a:schemeClr val="accent3"/>
              </a:gs>
              <a:gs pos="100000">
                <a:schemeClr val="accent4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900" b="1" dirty="0">
                <a:solidFill>
                  <a:schemeClr val="bg1"/>
                </a:solidFill>
                <a:latin typeface="Stainless-Light" panose="02000603030000020003" pitchFamily="2" charset="0"/>
              </a:rPr>
              <a:t>2</a:t>
            </a:r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95BAB624-16A1-5929-6B6A-2BC6BB9C1A27}"/>
              </a:ext>
            </a:extLst>
          </p:cNvPr>
          <p:cNvSpPr/>
          <p:nvPr/>
        </p:nvSpPr>
        <p:spPr>
          <a:xfrm>
            <a:off x="10366607" y="3463412"/>
            <a:ext cx="236739" cy="298182"/>
          </a:xfrm>
          <a:prstGeom prst="roundRect">
            <a:avLst/>
          </a:prstGeom>
          <a:gradFill>
            <a:gsLst>
              <a:gs pos="27000">
                <a:schemeClr val="accent3"/>
              </a:gs>
              <a:gs pos="100000">
                <a:schemeClr val="accent4"/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900" b="1" dirty="0">
                <a:solidFill>
                  <a:schemeClr val="bg1"/>
                </a:solidFill>
                <a:latin typeface="Stainless-Light" panose="02000603030000020003" pitchFamily="2" charset="0"/>
              </a:rPr>
              <a:t>3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630E705C-33F4-2809-E1A1-91C557539D5F}"/>
              </a:ext>
            </a:extLst>
          </p:cNvPr>
          <p:cNvCxnSpPr>
            <a:cxnSpLocks/>
          </p:cNvCxnSpPr>
          <p:nvPr/>
        </p:nvCxnSpPr>
        <p:spPr>
          <a:xfrm>
            <a:off x="2902301" y="1886571"/>
            <a:ext cx="0" cy="2165047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95000"/>
                    <a:alpha val="28000"/>
                  </a:schemeClr>
                </a:gs>
                <a:gs pos="2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2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42918886-9DC9-A733-BE03-829C629E1C7F}"/>
              </a:ext>
            </a:extLst>
          </p:cNvPr>
          <p:cNvSpPr txBox="1"/>
          <p:nvPr/>
        </p:nvSpPr>
        <p:spPr>
          <a:xfrm>
            <a:off x="620341" y="2666414"/>
            <a:ext cx="849165" cy="253852"/>
          </a:xfrm>
          <a:prstGeom prst="rect">
            <a:avLst/>
          </a:prstGeom>
          <a:noFill/>
        </p:spPr>
        <p:txBody>
          <a:bodyPr wrap="square" lIns="0" tIns="46800" rIns="0">
            <a:spAutoFit/>
          </a:bodyPr>
          <a:lstStyle/>
          <a:p>
            <a:pPr algn="ctr">
              <a:lnSpc>
                <a:spcPct val="114000"/>
              </a:lnSpc>
            </a:pPr>
            <a:r>
              <a:rPr kumimoji="0" lang="en-AU" sz="10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tainless-Light" panose="02000603030000020003" pitchFamily="2" charset="0"/>
              </a:rPr>
              <a:t>12.52%</a:t>
            </a:r>
            <a:endParaRPr lang="en-US" sz="1000" dirty="0">
              <a:solidFill>
                <a:schemeClr val="accent3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AED664F-85FD-04DF-6C60-5AA30D1212FB}"/>
              </a:ext>
            </a:extLst>
          </p:cNvPr>
          <p:cNvSpPr txBox="1"/>
          <p:nvPr/>
        </p:nvSpPr>
        <p:spPr>
          <a:xfrm>
            <a:off x="1721131" y="2666414"/>
            <a:ext cx="849165" cy="253852"/>
          </a:xfrm>
          <a:prstGeom prst="rect">
            <a:avLst/>
          </a:prstGeom>
          <a:noFill/>
        </p:spPr>
        <p:txBody>
          <a:bodyPr wrap="square" lIns="0" tIns="46800" rIns="0">
            <a:spAutoFit/>
          </a:bodyPr>
          <a:lstStyle/>
          <a:p>
            <a:pPr algn="ctr">
              <a:lnSpc>
                <a:spcPct val="114000"/>
              </a:lnSpc>
            </a:pPr>
            <a:r>
              <a:rPr kumimoji="0" lang="en-AU" sz="1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tainless-Light" panose="02000603030000020003" pitchFamily="2" charset="0"/>
              </a:rPr>
              <a:t>12.76%</a:t>
            </a:r>
            <a:endParaRPr lang="en-US" sz="1000" dirty="0">
              <a:solidFill>
                <a:schemeClr val="accent1"/>
              </a:solidFill>
            </a:endParaRPr>
          </a:p>
        </p:txBody>
      </p:sp>
      <p:graphicFrame>
        <p:nvGraphicFramePr>
          <p:cNvPr id="168" name="Chart 167">
            <a:extLst>
              <a:ext uri="{FF2B5EF4-FFF2-40B4-BE49-F238E27FC236}">
                <a16:creationId xmlns:a16="http://schemas.microsoft.com/office/drawing/2014/main" id="{B0546C36-BBB2-789C-445F-7706D7645B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961156"/>
              </p:ext>
            </p:extLst>
          </p:nvPr>
        </p:nvGraphicFramePr>
        <p:xfrm>
          <a:off x="563528" y="4690293"/>
          <a:ext cx="6254961" cy="1722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9" name="Chart 168">
            <a:extLst>
              <a:ext uri="{FF2B5EF4-FFF2-40B4-BE49-F238E27FC236}">
                <a16:creationId xmlns:a16="http://schemas.microsoft.com/office/drawing/2014/main" id="{F7B0AD72-E50D-BA38-E3FE-93AE14629F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2763661"/>
              </p:ext>
            </p:extLst>
          </p:nvPr>
        </p:nvGraphicFramePr>
        <p:xfrm>
          <a:off x="7259319" y="4632068"/>
          <a:ext cx="4369153" cy="1736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0" name="Title 6">
            <a:extLst>
              <a:ext uri="{FF2B5EF4-FFF2-40B4-BE49-F238E27FC236}">
                <a16:creationId xmlns:a16="http://schemas.microsoft.com/office/drawing/2014/main" id="{45B2A054-5E79-10F9-5317-3DA2621C9737}"/>
              </a:ext>
            </a:extLst>
          </p:cNvPr>
          <p:cNvSpPr txBox="1">
            <a:spLocks/>
          </p:cNvSpPr>
          <p:nvPr/>
        </p:nvSpPr>
        <p:spPr>
          <a:xfrm>
            <a:off x="367175" y="494810"/>
            <a:ext cx="4762209" cy="5078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21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Champion Current Context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D02B297-2273-85C8-5023-FCC31C574D91}"/>
              </a:ext>
            </a:extLst>
          </p:cNvPr>
          <p:cNvSpPr txBox="1"/>
          <p:nvPr/>
        </p:nvSpPr>
        <p:spPr>
          <a:xfrm>
            <a:off x="5365832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E2C202F-088C-25DB-D849-9F2EB2A7958F}"/>
              </a:ext>
            </a:extLst>
          </p:cNvPr>
          <p:cNvSpPr txBox="1"/>
          <p:nvPr/>
        </p:nvSpPr>
        <p:spPr>
          <a:xfrm>
            <a:off x="6647164" y="582530"/>
            <a:ext cx="1271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A11955B-3D6B-BA3B-0884-E3B642DAC049}"/>
              </a:ext>
            </a:extLst>
          </p:cNvPr>
          <p:cNvSpPr txBox="1"/>
          <p:nvPr/>
        </p:nvSpPr>
        <p:spPr>
          <a:xfrm>
            <a:off x="7921550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4B8C477C-6722-35A8-55C1-7D1B76A6BBA0}"/>
              </a:ext>
            </a:extLst>
          </p:cNvPr>
          <p:cNvCxnSpPr>
            <a:cxnSpLocks/>
          </p:cNvCxnSpPr>
          <p:nvPr/>
        </p:nvCxnSpPr>
        <p:spPr>
          <a:xfrm>
            <a:off x="5946741" y="379641"/>
            <a:ext cx="2610714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8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174">
            <a:extLst>
              <a:ext uri="{FF2B5EF4-FFF2-40B4-BE49-F238E27FC236}">
                <a16:creationId xmlns:a16="http://schemas.microsoft.com/office/drawing/2014/main" id="{DC239B53-9572-E57C-3C2D-A6620DBE33E2}"/>
              </a:ext>
            </a:extLst>
          </p:cNvPr>
          <p:cNvSpPr/>
          <p:nvPr/>
        </p:nvSpPr>
        <p:spPr>
          <a:xfrm>
            <a:off x="5901779" y="285856"/>
            <a:ext cx="199292" cy="19929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2700000" scaled="0"/>
          </a:gradFill>
          <a:ln w="19050">
            <a:solidFill>
              <a:schemeClr val="bg1"/>
            </a:solidFill>
          </a:ln>
          <a:effectLst>
            <a:glow rad="150766">
              <a:schemeClr val="accent1">
                <a:alpha val="21425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F6594718-84A5-8A4F-AF6F-AC1E1E0BED46}"/>
              </a:ext>
            </a:extLst>
          </p:cNvPr>
          <p:cNvSpPr/>
          <p:nvPr/>
        </p:nvSpPr>
        <p:spPr>
          <a:xfrm>
            <a:off x="718342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E844F226-874F-4522-E054-B3889FED7BB1}"/>
              </a:ext>
            </a:extLst>
          </p:cNvPr>
          <p:cNvSpPr/>
          <p:nvPr/>
        </p:nvSpPr>
        <p:spPr>
          <a:xfrm>
            <a:off x="846050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386434B6-A978-6DA4-00AD-36393D56E4ED}"/>
              </a:ext>
            </a:extLst>
          </p:cNvPr>
          <p:cNvCxnSpPr>
            <a:cxnSpLocks/>
          </p:cNvCxnSpPr>
          <p:nvPr/>
        </p:nvCxnSpPr>
        <p:spPr>
          <a:xfrm flipH="1">
            <a:off x="-9314" y="1097201"/>
            <a:ext cx="122013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9" name="Bild 1">
            <a:extLst>
              <a:ext uri="{FF2B5EF4-FFF2-40B4-BE49-F238E27FC236}">
                <a16:creationId xmlns:a16="http://schemas.microsoft.com/office/drawing/2014/main" id="{3D0BD7D8-A64D-0C4A-9E7E-A96293CA91E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625" y="370512"/>
            <a:ext cx="1049484" cy="369021"/>
          </a:xfrm>
          <a:prstGeom prst="rect">
            <a:avLst/>
          </a:prstGeom>
          <a:noFill/>
        </p:spPr>
      </p:pic>
      <p:pic>
        <p:nvPicPr>
          <p:cNvPr id="180" name="Picture 179" descr="A yellow and red logo&#10;&#10;Description automatically generated">
            <a:extLst>
              <a:ext uri="{FF2B5EF4-FFF2-40B4-BE49-F238E27FC236}">
                <a16:creationId xmlns:a16="http://schemas.microsoft.com/office/drawing/2014/main" id="{12DBB5A1-4AF2-39B5-FD7C-EFECA1B226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595821" y="329703"/>
            <a:ext cx="934107" cy="432223"/>
          </a:xfrm>
          <a:prstGeom prst="rect">
            <a:avLst/>
          </a:prstGeom>
        </p:spPr>
      </p:pic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541751DC-A082-A6ED-F729-91D0B9877480}"/>
              </a:ext>
            </a:extLst>
          </p:cNvPr>
          <p:cNvCxnSpPr>
            <a:cxnSpLocks/>
          </p:cNvCxnSpPr>
          <p:nvPr/>
        </p:nvCxnSpPr>
        <p:spPr>
          <a:xfrm>
            <a:off x="9245583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287B3845-6265-0E22-3B86-5845CFB0670E}"/>
              </a:ext>
            </a:extLst>
          </p:cNvPr>
          <p:cNvCxnSpPr>
            <a:cxnSpLocks/>
          </p:cNvCxnSpPr>
          <p:nvPr/>
        </p:nvCxnSpPr>
        <p:spPr>
          <a:xfrm>
            <a:off x="5243738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614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C48BE-FC94-48AC-7EC3-12FC453CA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using a tablet&#10;&#10;Description automatically generated">
            <a:extLst>
              <a:ext uri="{FF2B5EF4-FFF2-40B4-BE49-F238E27FC236}">
                <a16:creationId xmlns:a16="http://schemas.microsoft.com/office/drawing/2014/main" id="{B9EF757D-7BC1-1D79-E079-27D581390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98" b="15625"/>
          <a:stretch/>
        </p:blipFill>
        <p:spPr>
          <a:xfrm>
            <a:off x="0" y="0"/>
            <a:ext cx="12204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D7FEEF-D096-5744-02DA-14539A84B778}"/>
              </a:ext>
            </a:extLst>
          </p:cNvPr>
          <p:cNvSpPr/>
          <p:nvPr/>
        </p:nvSpPr>
        <p:spPr>
          <a:xfrm>
            <a:off x="0" y="4999512"/>
            <a:ext cx="12192000" cy="185848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9911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 Same-side Corner of Rectangle 24">
            <a:extLst>
              <a:ext uri="{FF2B5EF4-FFF2-40B4-BE49-F238E27FC236}">
                <a16:creationId xmlns:a16="http://schemas.microsoft.com/office/drawing/2014/main" id="{9A80C637-78A7-399F-5E6A-7AA0D7586B56}"/>
              </a:ext>
            </a:extLst>
          </p:cNvPr>
          <p:cNvSpPr/>
          <p:nvPr/>
        </p:nvSpPr>
        <p:spPr>
          <a:xfrm rot="5400000">
            <a:off x="4687021" y="-2034410"/>
            <a:ext cx="1515629" cy="1088967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6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222B9A-121F-A6B4-1F85-E4A039CBA09E}"/>
              </a:ext>
            </a:extLst>
          </p:cNvPr>
          <p:cNvCxnSpPr>
            <a:cxnSpLocks/>
          </p:cNvCxnSpPr>
          <p:nvPr/>
        </p:nvCxnSpPr>
        <p:spPr>
          <a:xfrm>
            <a:off x="4620459" y="2660075"/>
            <a:ext cx="0" cy="1508164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ECEC238-A830-3AB9-42CF-E9A88021CF74}"/>
              </a:ext>
            </a:extLst>
          </p:cNvPr>
          <p:cNvSpPr txBox="1">
            <a:spLocks/>
          </p:cNvSpPr>
          <p:nvPr/>
        </p:nvSpPr>
        <p:spPr>
          <a:xfrm>
            <a:off x="791914" y="2652609"/>
            <a:ext cx="4072318" cy="15156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170" rtl="0" eaLnBrk="1" latinLnBrk="0" hangingPunct="1">
              <a:lnSpc>
                <a:spcPts val="3067"/>
              </a:lnSpc>
              <a:spcBef>
                <a:spcPct val="0"/>
              </a:spcBef>
              <a:buNone/>
              <a:defRPr sz="2667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AU" sz="4000" dirty="0">
                <a:solidFill>
                  <a:schemeClr val="bg1"/>
                </a:solidFill>
                <a:latin typeface="Stainless-Light" panose="02000603030000020003" pitchFamily="2" charset="0"/>
              </a:rPr>
              <a:t>Research &amp; Results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3F7B5F1-1345-6717-4979-4946C82AE75C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1E4BD01-4570-89BB-904D-75FE51FE3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8123" y="6094752"/>
            <a:ext cx="1300720" cy="438907"/>
          </a:xfrm>
          <a:prstGeom prst="rect">
            <a:avLst/>
          </a:prstGeom>
        </p:spPr>
      </p:pic>
      <p:pic>
        <p:nvPicPr>
          <p:cNvPr id="5" name="Picture 4" descr="A yellow and red logo&#10;&#10;Description automatically generated">
            <a:extLst>
              <a:ext uri="{FF2B5EF4-FFF2-40B4-BE49-F238E27FC236}">
                <a16:creationId xmlns:a16="http://schemas.microsoft.com/office/drawing/2014/main" id="{AE4E6C72-A0F6-AD43-4FD8-AB6628381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217580" y="6059583"/>
            <a:ext cx="1084642" cy="501877"/>
          </a:xfrm>
          <a:prstGeom prst="rect">
            <a:avLst/>
          </a:prstGeom>
        </p:spPr>
      </p:pic>
      <p:pic>
        <p:nvPicPr>
          <p:cNvPr id="6" name="Picture 5" descr="A white snowflake with a black background&#10;&#10;Description automatically generated">
            <a:extLst>
              <a:ext uri="{FF2B5EF4-FFF2-40B4-BE49-F238E27FC236}">
                <a16:creationId xmlns:a16="http://schemas.microsoft.com/office/drawing/2014/main" id="{F6DB64C1-5432-D527-A2CE-742FBC0788B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642" y="324341"/>
            <a:ext cx="1889810" cy="1735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BA4BC3-8717-882D-7172-6E68A97A0E54}"/>
              </a:ext>
            </a:extLst>
          </p:cNvPr>
          <p:cNvSpPr txBox="1"/>
          <p:nvPr/>
        </p:nvSpPr>
        <p:spPr>
          <a:xfrm>
            <a:off x="5119541" y="3446481"/>
            <a:ext cx="1436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AU" sz="1600" dirty="0">
                <a:solidFill>
                  <a:schemeClr val="bg1">
                    <a:alpha val="50000"/>
                  </a:schemeClr>
                </a:solidFill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F989A-4F35-1375-83E2-06FAD9B06D76}"/>
              </a:ext>
            </a:extLst>
          </p:cNvPr>
          <p:cNvSpPr txBox="1"/>
          <p:nvPr/>
        </p:nvSpPr>
        <p:spPr>
          <a:xfrm>
            <a:off x="6869052" y="3446481"/>
            <a:ext cx="20205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AU" sz="1600" dirty="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102B0-244C-D900-2678-6B7973B89089}"/>
              </a:ext>
            </a:extLst>
          </p:cNvPr>
          <p:cNvSpPr txBox="1"/>
          <p:nvPr/>
        </p:nvSpPr>
        <p:spPr>
          <a:xfrm>
            <a:off x="9202257" y="3446481"/>
            <a:ext cx="1436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FF28CA-E9B9-F77D-1DCB-F5741459EF44}"/>
              </a:ext>
            </a:extLst>
          </p:cNvPr>
          <p:cNvCxnSpPr/>
          <p:nvPr/>
        </p:nvCxnSpPr>
        <p:spPr>
          <a:xfrm>
            <a:off x="5774286" y="3159601"/>
            <a:ext cx="4162534" cy="0"/>
          </a:xfrm>
          <a:prstGeom prst="line">
            <a:avLst/>
          </a:prstGeom>
          <a:ln>
            <a:solidFill>
              <a:schemeClr val="bg1"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BEA3C5F-B414-ABDF-7FC0-2CBD00CD5D5D}"/>
              </a:ext>
            </a:extLst>
          </p:cNvPr>
          <p:cNvSpPr/>
          <p:nvPr/>
        </p:nvSpPr>
        <p:spPr>
          <a:xfrm>
            <a:off x="5750840" y="3065816"/>
            <a:ext cx="199292" cy="1992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14D520-1BE3-5007-1645-8131A3726240}"/>
              </a:ext>
            </a:extLst>
          </p:cNvPr>
          <p:cNvSpPr/>
          <p:nvPr/>
        </p:nvSpPr>
        <p:spPr>
          <a:xfrm>
            <a:off x="7767209" y="3065816"/>
            <a:ext cx="199292" cy="19929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2700000" scaled="0"/>
          </a:gradFill>
          <a:ln w="19050">
            <a:solidFill>
              <a:schemeClr val="bg1"/>
            </a:solidFill>
          </a:ln>
          <a:effectLst>
            <a:outerShdw blurRad="254000" dir="5400000" algn="ctr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56F049-F557-9CF6-DD67-EF40672FA841}"/>
              </a:ext>
            </a:extLst>
          </p:cNvPr>
          <p:cNvSpPr/>
          <p:nvPr/>
        </p:nvSpPr>
        <p:spPr>
          <a:xfrm>
            <a:off x="9818748" y="3065816"/>
            <a:ext cx="199292" cy="1992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73639-E4DD-1B08-E7EA-76E917C63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B36F23-D616-71A7-B33A-EDFF6DE1D722}"/>
              </a:ext>
            </a:extLst>
          </p:cNvPr>
          <p:cNvSpPr/>
          <p:nvPr/>
        </p:nvSpPr>
        <p:spPr>
          <a:xfrm>
            <a:off x="431186" y="6368902"/>
            <a:ext cx="859997" cy="39588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A20F39-9AA8-8A01-1CDA-1AD81B68A9B7}"/>
              </a:ext>
            </a:extLst>
          </p:cNvPr>
          <p:cNvSpPr/>
          <p:nvPr/>
        </p:nvSpPr>
        <p:spPr>
          <a:xfrm>
            <a:off x="-5796" y="-10283"/>
            <a:ext cx="12197792" cy="6891728"/>
          </a:xfrm>
          <a:prstGeom prst="rect">
            <a:avLst/>
          </a:prstGeom>
          <a:gradFill>
            <a:gsLst>
              <a:gs pos="34000">
                <a:schemeClr val="bg1"/>
              </a:gs>
              <a:gs pos="77000">
                <a:schemeClr val="bg1">
                  <a:alpha val="84104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66" name="Rounded Rectangle 225">
            <a:extLst>
              <a:ext uri="{FF2B5EF4-FFF2-40B4-BE49-F238E27FC236}">
                <a16:creationId xmlns:a16="http://schemas.microsoft.com/office/drawing/2014/main" id="{3D290475-FDBD-BA72-2D64-9B5BF7D6FD0A}"/>
              </a:ext>
            </a:extLst>
          </p:cNvPr>
          <p:cNvSpPr/>
          <p:nvPr/>
        </p:nvSpPr>
        <p:spPr>
          <a:xfrm>
            <a:off x="3870219" y="1489579"/>
            <a:ext cx="3766703" cy="5150072"/>
          </a:xfrm>
          <a:prstGeom prst="roundRect">
            <a:avLst>
              <a:gd name="adj" fmla="val 3764"/>
            </a:avLst>
          </a:prstGeom>
          <a:gradFill>
            <a:gsLst>
              <a:gs pos="8100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 w="9525">
            <a:noFill/>
          </a:ln>
          <a:effectLst>
            <a:outerShdw blurRad="127000" dir="5400000" algn="ctr" rotWithShape="0">
              <a:srgbClr val="000000">
                <a:alpha val="91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Rounded Rectangle 225">
            <a:extLst>
              <a:ext uri="{FF2B5EF4-FFF2-40B4-BE49-F238E27FC236}">
                <a16:creationId xmlns:a16="http://schemas.microsoft.com/office/drawing/2014/main" id="{E9C0FA07-5AD1-6A08-CB64-474C9B68DBF9}"/>
              </a:ext>
            </a:extLst>
          </p:cNvPr>
          <p:cNvSpPr/>
          <p:nvPr/>
        </p:nvSpPr>
        <p:spPr>
          <a:xfrm>
            <a:off x="7836577" y="1489579"/>
            <a:ext cx="3766703" cy="5150072"/>
          </a:xfrm>
          <a:prstGeom prst="roundRect">
            <a:avLst>
              <a:gd name="adj" fmla="val 3449"/>
            </a:avLst>
          </a:prstGeom>
          <a:gradFill>
            <a:gsLst>
              <a:gs pos="8100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 w="9525">
            <a:noFill/>
          </a:ln>
          <a:effectLst>
            <a:outerShdw blurRad="127000" dir="5400000" algn="ctr" rotWithShape="0">
              <a:srgbClr val="000000">
                <a:alpha val="91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5654FF5B-040E-FA2B-BD2A-E253F1365D84}"/>
              </a:ext>
            </a:extLst>
          </p:cNvPr>
          <p:cNvSpPr txBox="1">
            <a:spLocks/>
          </p:cNvSpPr>
          <p:nvPr/>
        </p:nvSpPr>
        <p:spPr>
          <a:xfrm>
            <a:off x="367175" y="494810"/>
            <a:ext cx="4762209" cy="5078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21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Unbranded sensory blend mapping</a:t>
            </a:r>
            <a:endParaRPr lang="en-US" sz="2100" dirty="0">
              <a:latin typeface="Roboto Slab"/>
              <a:ea typeface="Roboto Slab"/>
              <a:cs typeface="Roboto Slab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6AEDB31-1A0A-FD93-11E1-80202B7A2079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641CD-22B2-64F6-7A36-815267299C2E}"/>
              </a:ext>
            </a:extLst>
          </p:cNvPr>
          <p:cNvSpPr txBox="1"/>
          <p:nvPr/>
        </p:nvSpPr>
        <p:spPr>
          <a:xfrm>
            <a:off x="-9314" y="-7236"/>
            <a:ext cx="1205068" cy="312358"/>
          </a:xfrm>
          <a:prstGeom prst="rect">
            <a:avLst/>
          </a:prstGeom>
          <a:solidFill>
            <a:srgbClr val="ED700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Champion KV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0F5C5-40EB-8C64-D543-DA64CE2C65AF}"/>
              </a:ext>
            </a:extLst>
          </p:cNvPr>
          <p:cNvSpPr txBox="1"/>
          <p:nvPr/>
        </p:nvSpPr>
        <p:spPr>
          <a:xfrm>
            <a:off x="5365832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531DF-FBCC-5959-E27E-A9722FABDAC0}"/>
              </a:ext>
            </a:extLst>
          </p:cNvPr>
          <p:cNvSpPr txBox="1"/>
          <p:nvPr/>
        </p:nvSpPr>
        <p:spPr>
          <a:xfrm>
            <a:off x="6647164" y="582530"/>
            <a:ext cx="1271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12B95-563C-881C-D25B-9E6013451DAB}"/>
              </a:ext>
            </a:extLst>
          </p:cNvPr>
          <p:cNvSpPr txBox="1"/>
          <p:nvPr/>
        </p:nvSpPr>
        <p:spPr>
          <a:xfrm>
            <a:off x="7921550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386E8F-7541-8C52-6475-99CECD8E358D}"/>
              </a:ext>
            </a:extLst>
          </p:cNvPr>
          <p:cNvCxnSpPr>
            <a:cxnSpLocks/>
          </p:cNvCxnSpPr>
          <p:nvPr/>
        </p:nvCxnSpPr>
        <p:spPr>
          <a:xfrm>
            <a:off x="5946741" y="379641"/>
            <a:ext cx="2610714" cy="0"/>
          </a:xfrm>
          <a:prstGeom prst="line">
            <a:avLst/>
          </a:prstGeom>
          <a:ln>
            <a:gradFill>
              <a:gsLst>
                <a:gs pos="43000">
                  <a:schemeClr val="accent1">
                    <a:lumMod val="60000"/>
                    <a:lumOff val="4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47EB3F6-ECAD-6DA9-5ADA-33E15BD6EBC6}"/>
              </a:ext>
            </a:extLst>
          </p:cNvPr>
          <p:cNvSpPr/>
          <p:nvPr/>
        </p:nvSpPr>
        <p:spPr>
          <a:xfrm>
            <a:off x="5901779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4246E1-48B4-971F-6B8F-6EEFD5249C01}"/>
              </a:ext>
            </a:extLst>
          </p:cNvPr>
          <p:cNvSpPr/>
          <p:nvPr/>
        </p:nvSpPr>
        <p:spPr>
          <a:xfrm>
            <a:off x="7183423" y="285856"/>
            <a:ext cx="199292" cy="19929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2700000" scaled="0"/>
          </a:gradFill>
          <a:ln w="19050">
            <a:solidFill>
              <a:schemeClr val="bg1"/>
            </a:solidFill>
          </a:ln>
          <a:effectLst>
            <a:glow rad="150766">
              <a:schemeClr val="accent1">
                <a:alpha val="21425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64A152-3392-AC0A-E1E4-82F148D5D0A4}"/>
              </a:ext>
            </a:extLst>
          </p:cNvPr>
          <p:cNvSpPr/>
          <p:nvPr/>
        </p:nvSpPr>
        <p:spPr>
          <a:xfrm>
            <a:off x="846050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79402E1-FB60-C746-BF10-C389E5F2F555}"/>
              </a:ext>
            </a:extLst>
          </p:cNvPr>
          <p:cNvCxnSpPr>
            <a:cxnSpLocks/>
          </p:cNvCxnSpPr>
          <p:nvPr/>
        </p:nvCxnSpPr>
        <p:spPr>
          <a:xfrm flipH="1">
            <a:off x="-9314" y="1097201"/>
            <a:ext cx="122013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Bild 1">
            <a:extLst>
              <a:ext uri="{FF2B5EF4-FFF2-40B4-BE49-F238E27FC236}">
                <a16:creationId xmlns:a16="http://schemas.microsoft.com/office/drawing/2014/main" id="{DA4C878A-0A54-A43E-9ADB-B08FC937E9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625" y="370512"/>
            <a:ext cx="1049484" cy="369021"/>
          </a:xfrm>
          <a:prstGeom prst="rect">
            <a:avLst/>
          </a:prstGeom>
          <a:noFill/>
        </p:spPr>
      </p:pic>
      <p:pic>
        <p:nvPicPr>
          <p:cNvPr id="44" name="Picture 43" descr="A yellow and red logo&#10;&#10;Description automatically generated">
            <a:extLst>
              <a:ext uri="{FF2B5EF4-FFF2-40B4-BE49-F238E27FC236}">
                <a16:creationId xmlns:a16="http://schemas.microsoft.com/office/drawing/2014/main" id="{27655CAC-B4B3-18F6-565C-AC46A071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595821" y="329703"/>
            <a:ext cx="934107" cy="4322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7C936A-CF16-CB16-D05A-A19102E39456}"/>
              </a:ext>
            </a:extLst>
          </p:cNvPr>
          <p:cNvCxnSpPr>
            <a:cxnSpLocks/>
          </p:cNvCxnSpPr>
          <p:nvPr/>
        </p:nvCxnSpPr>
        <p:spPr>
          <a:xfrm>
            <a:off x="9245583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AF27252-6FC8-E693-447A-8A8A7DA82172}"/>
              </a:ext>
            </a:extLst>
          </p:cNvPr>
          <p:cNvCxnSpPr>
            <a:cxnSpLocks/>
          </p:cNvCxnSpPr>
          <p:nvPr/>
        </p:nvCxnSpPr>
        <p:spPr>
          <a:xfrm>
            <a:off x="5243738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DA4039-AE67-670A-0D3C-7082FC6A21FA}"/>
              </a:ext>
            </a:extLst>
          </p:cNvPr>
          <p:cNvSpPr/>
          <p:nvPr/>
        </p:nvSpPr>
        <p:spPr>
          <a:xfrm>
            <a:off x="431186" y="1665291"/>
            <a:ext cx="1587619" cy="36657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0" rIns="0" bIns="0"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Objectives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CF39E58B-D2E8-E41F-A7BF-740FD49394BF}"/>
              </a:ext>
            </a:extLst>
          </p:cNvPr>
          <p:cNvSpPr txBox="1">
            <a:spLocks/>
          </p:cNvSpPr>
          <p:nvPr/>
        </p:nvSpPr>
        <p:spPr>
          <a:xfrm>
            <a:off x="894895" y="4464910"/>
            <a:ext cx="2608323" cy="2345282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80"/>
              </a:lnSpc>
              <a:spcAft>
                <a:spcPts val="1800"/>
              </a:spcAft>
            </a:pPr>
            <a: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Home Use Test.  Respondents evaluate up to 16 products Categories evaluated: Full strength tasting FMC, Low strength tasting FMC and FCT </a:t>
            </a:r>
          </a:p>
          <a:p>
            <a:pPr>
              <a:lnSpc>
                <a:spcPts val="1580"/>
              </a:lnSpc>
              <a:spcAft>
                <a:spcPts val="1800"/>
              </a:spcAft>
            </a:pPr>
            <a:r>
              <a:rPr lang="en-A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GPIT sensory panel evaluated the products to develop sensory maps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863EBCE6-0521-7C7B-78D6-BB51B308F533}"/>
              </a:ext>
            </a:extLst>
          </p:cNvPr>
          <p:cNvSpPr txBox="1">
            <a:spLocks/>
          </p:cNvSpPr>
          <p:nvPr/>
        </p:nvSpPr>
        <p:spPr>
          <a:xfrm>
            <a:off x="390926" y="4065011"/>
            <a:ext cx="3574732" cy="3394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13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2 Stage Approach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B8EE067-60A1-EBE4-B916-5FA8618682F5}"/>
              </a:ext>
            </a:extLst>
          </p:cNvPr>
          <p:cNvSpPr/>
          <p:nvPr/>
        </p:nvSpPr>
        <p:spPr>
          <a:xfrm>
            <a:off x="431186" y="3565324"/>
            <a:ext cx="1784727" cy="36657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0" rIns="0" bIns="0"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Methodology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5531CBE-FDE8-9F2C-D170-31CF452F4701}"/>
              </a:ext>
            </a:extLst>
          </p:cNvPr>
          <p:cNvSpPr/>
          <p:nvPr/>
        </p:nvSpPr>
        <p:spPr>
          <a:xfrm>
            <a:off x="454537" y="4501071"/>
            <a:ext cx="304693" cy="298182"/>
          </a:xfrm>
          <a:prstGeom prst="roundRect">
            <a:avLst/>
          </a:prstGeom>
          <a:gradFill>
            <a:gsLst>
              <a:gs pos="2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1100" b="1" dirty="0">
                <a:solidFill>
                  <a:schemeClr val="bg1"/>
                </a:solidFill>
                <a:latin typeface="Stainless-Light" panose="02000603030000020003" pitchFamily="2" charset="0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0ED262C-D1B1-6C2A-E070-FAC7C9874C18}"/>
              </a:ext>
            </a:extLst>
          </p:cNvPr>
          <p:cNvSpPr/>
          <p:nvPr/>
        </p:nvSpPr>
        <p:spPr>
          <a:xfrm>
            <a:off x="454537" y="5735190"/>
            <a:ext cx="304693" cy="298182"/>
          </a:xfrm>
          <a:prstGeom prst="roundRect">
            <a:avLst/>
          </a:prstGeom>
          <a:gradFill>
            <a:gsLst>
              <a:gs pos="27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1100" b="1" dirty="0">
                <a:solidFill>
                  <a:schemeClr val="bg1"/>
                </a:solidFill>
                <a:latin typeface="Stainless-Light" panose="02000603030000020003" pitchFamily="2" charset="0"/>
              </a:rPr>
              <a:t>2</a:t>
            </a: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2B9904F2-7455-8754-8C60-07E773F1F9C4}"/>
              </a:ext>
            </a:extLst>
          </p:cNvPr>
          <p:cNvSpPr txBox="1">
            <a:spLocks/>
          </p:cNvSpPr>
          <p:nvPr/>
        </p:nvSpPr>
        <p:spPr>
          <a:xfrm>
            <a:off x="390926" y="2144024"/>
            <a:ext cx="3112296" cy="86006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80"/>
              </a:lnSpc>
              <a:spcAft>
                <a:spcPts val="600"/>
              </a:spcAft>
            </a:pPr>
            <a:r>
              <a:rPr lang="en-AU" sz="1300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To develop sensory maps for the FMC and FCT categories in Australia which highlight opportunities for new product launches.</a:t>
            </a:r>
          </a:p>
          <a:p>
            <a:pPr>
              <a:lnSpc>
                <a:spcPts val="1880"/>
              </a:lnSpc>
              <a:spcAft>
                <a:spcPts val="600"/>
              </a:spcAft>
            </a:pPr>
            <a:endParaRPr lang="en-AU" sz="1300" dirty="0">
              <a:solidFill>
                <a:schemeClr val="accent1"/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B60FC78-F7DC-CE5D-898F-B6D1BD12913F}"/>
              </a:ext>
            </a:extLst>
          </p:cNvPr>
          <p:cNvSpPr>
            <a:spLocks noEditPoints="1"/>
          </p:cNvSpPr>
          <p:nvPr/>
        </p:nvSpPr>
        <p:spPr bwMode="auto">
          <a:xfrm>
            <a:off x="561139" y="1746674"/>
            <a:ext cx="202446" cy="202446"/>
          </a:xfrm>
          <a:custGeom>
            <a:avLst/>
            <a:gdLst>
              <a:gd name="T0" fmla="*/ 27 w 55"/>
              <a:gd name="T1" fmla="*/ 55 h 55"/>
              <a:gd name="T2" fmla="*/ 0 w 55"/>
              <a:gd name="T3" fmla="*/ 27 h 55"/>
              <a:gd name="T4" fmla="*/ 27 w 55"/>
              <a:gd name="T5" fmla="*/ 0 h 55"/>
              <a:gd name="T6" fmla="*/ 55 w 55"/>
              <a:gd name="T7" fmla="*/ 27 h 55"/>
              <a:gd name="T8" fmla="*/ 27 w 55"/>
              <a:gd name="T9" fmla="*/ 55 h 55"/>
              <a:gd name="T10" fmla="*/ 45 w 55"/>
              <a:gd name="T11" fmla="*/ 20 h 55"/>
              <a:gd name="T12" fmla="*/ 42 w 55"/>
              <a:gd name="T13" fmla="*/ 17 h 55"/>
              <a:gd name="T14" fmla="*/ 40 w 55"/>
              <a:gd name="T15" fmla="*/ 16 h 55"/>
              <a:gd name="T16" fmla="*/ 38 w 55"/>
              <a:gd name="T17" fmla="*/ 17 h 55"/>
              <a:gd name="T18" fmla="*/ 24 w 55"/>
              <a:gd name="T19" fmla="*/ 31 h 55"/>
              <a:gd name="T20" fmla="*/ 16 w 55"/>
              <a:gd name="T21" fmla="*/ 23 h 55"/>
              <a:gd name="T22" fmla="*/ 14 w 55"/>
              <a:gd name="T23" fmla="*/ 22 h 55"/>
              <a:gd name="T24" fmla="*/ 13 w 55"/>
              <a:gd name="T25" fmla="*/ 23 h 55"/>
              <a:gd name="T26" fmla="*/ 9 w 55"/>
              <a:gd name="T27" fmla="*/ 26 h 55"/>
              <a:gd name="T28" fmla="*/ 9 w 55"/>
              <a:gd name="T29" fmla="*/ 28 h 55"/>
              <a:gd name="T30" fmla="*/ 9 w 55"/>
              <a:gd name="T31" fmla="*/ 30 h 55"/>
              <a:gd name="T32" fmla="*/ 22 w 55"/>
              <a:gd name="T33" fmla="*/ 43 h 55"/>
              <a:gd name="T34" fmla="*/ 24 w 55"/>
              <a:gd name="T35" fmla="*/ 43 h 55"/>
              <a:gd name="T36" fmla="*/ 26 w 55"/>
              <a:gd name="T37" fmla="*/ 43 h 55"/>
              <a:gd name="T38" fmla="*/ 45 w 55"/>
              <a:gd name="T39" fmla="*/ 23 h 55"/>
              <a:gd name="T40" fmla="*/ 46 w 55"/>
              <a:gd name="T41" fmla="*/ 22 h 55"/>
              <a:gd name="T42" fmla="*/ 45 w 55"/>
              <a:gd name="T43" fmla="*/ 20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1" name="Freeform 65">
            <a:extLst>
              <a:ext uri="{FF2B5EF4-FFF2-40B4-BE49-F238E27FC236}">
                <a16:creationId xmlns:a16="http://schemas.microsoft.com/office/drawing/2014/main" id="{5AD1FE62-F99D-B470-D871-C96612812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90" y="3646707"/>
            <a:ext cx="204162" cy="202446"/>
          </a:xfrm>
          <a:custGeom>
            <a:avLst/>
            <a:gdLst>
              <a:gd name="T0" fmla="*/ 171729 w 417"/>
              <a:gd name="T1" fmla="*/ 91475 h 417"/>
              <a:gd name="T2" fmla="*/ 171729 w 417"/>
              <a:gd name="T3" fmla="*/ 91475 h 417"/>
              <a:gd name="T4" fmla="*/ 187504 w 417"/>
              <a:gd name="T5" fmla="*/ 63537 h 417"/>
              <a:gd name="T6" fmla="*/ 183898 w 417"/>
              <a:gd name="T7" fmla="*/ 47765 h 417"/>
              <a:gd name="T8" fmla="*/ 151896 w 417"/>
              <a:gd name="T9" fmla="*/ 35599 h 417"/>
              <a:gd name="T10" fmla="*/ 143783 w 417"/>
              <a:gd name="T11" fmla="*/ 7660 h 417"/>
              <a:gd name="T12" fmla="*/ 123951 w 417"/>
              <a:gd name="T13" fmla="*/ 0 h 417"/>
              <a:gd name="T14" fmla="*/ 96006 w 417"/>
              <a:gd name="T15" fmla="*/ 15772 h 417"/>
              <a:gd name="T16" fmla="*/ 68060 w 417"/>
              <a:gd name="T17" fmla="*/ 0 h 417"/>
              <a:gd name="T18" fmla="*/ 48228 w 417"/>
              <a:gd name="T19" fmla="*/ 7660 h 417"/>
              <a:gd name="T20" fmla="*/ 40115 w 417"/>
              <a:gd name="T21" fmla="*/ 35599 h 417"/>
              <a:gd name="T22" fmla="*/ 8113 w 417"/>
              <a:gd name="T23" fmla="*/ 47765 h 417"/>
              <a:gd name="T24" fmla="*/ 0 w 417"/>
              <a:gd name="T25" fmla="*/ 63537 h 417"/>
              <a:gd name="T26" fmla="*/ 19832 w 417"/>
              <a:gd name="T27" fmla="*/ 91475 h 417"/>
              <a:gd name="T28" fmla="*/ 0 w 417"/>
              <a:gd name="T29" fmla="*/ 123919 h 417"/>
              <a:gd name="T30" fmla="*/ 8113 w 417"/>
              <a:gd name="T31" fmla="*/ 139691 h 417"/>
              <a:gd name="T32" fmla="*/ 40115 w 417"/>
              <a:gd name="T33" fmla="*/ 147802 h 417"/>
              <a:gd name="T34" fmla="*/ 48228 w 417"/>
              <a:gd name="T35" fmla="*/ 179345 h 417"/>
              <a:gd name="T36" fmla="*/ 68060 w 417"/>
              <a:gd name="T37" fmla="*/ 187456 h 417"/>
              <a:gd name="T38" fmla="*/ 96006 w 417"/>
              <a:gd name="T39" fmla="*/ 167629 h 417"/>
              <a:gd name="T40" fmla="*/ 123951 w 417"/>
              <a:gd name="T41" fmla="*/ 187456 h 417"/>
              <a:gd name="T42" fmla="*/ 143783 w 417"/>
              <a:gd name="T43" fmla="*/ 179345 h 417"/>
              <a:gd name="T44" fmla="*/ 151896 w 417"/>
              <a:gd name="T45" fmla="*/ 147802 h 417"/>
              <a:gd name="T46" fmla="*/ 183898 w 417"/>
              <a:gd name="T47" fmla="*/ 139691 h 417"/>
              <a:gd name="T48" fmla="*/ 187504 w 417"/>
              <a:gd name="T49" fmla="*/ 119413 h 417"/>
              <a:gd name="T50" fmla="*/ 171729 w 417"/>
              <a:gd name="T51" fmla="*/ 91475 h 417"/>
              <a:gd name="T52" fmla="*/ 96006 w 417"/>
              <a:gd name="T53" fmla="*/ 131580 h 417"/>
              <a:gd name="T54" fmla="*/ 96006 w 417"/>
              <a:gd name="T55" fmla="*/ 131580 h 417"/>
              <a:gd name="T56" fmla="*/ 56341 w 417"/>
              <a:gd name="T57" fmla="*/ 91475 h 417"/>
              <a:gd name="T58" fmla="*/ 96006 w 417"/>
              <a:gd name="T59" fmla="*/ 51821 h 417"/>
              <a:gd name="T60" fmla="*/ 135670 w 417"/>
              <a:gd name="T61" fmla="*/ 91475 h 417"/>
              <a:gd name="T62" fmla="*/ 96006 w 417"/>
              <a:gd name="T63" fmla="*/ 131580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de-DE"/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6CCA0D2C-ECBF-E514-9C9E-D3A97C79F5F1}"/>
              </a:ext>
            </a:extLst>
          </p:cNvPr>
          <p:cNvSpPr txBox="1">
            <a:spLocks/>
          </p:cNvSpPr>
          <p:nvPr/>
        </p:nvSpPr>
        <p:spPr>
          <a:xfrm>
            <a:off x="4133695" y="2258924"/>
            <a:ext cx="1848921" cy="15609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ts val="1380"/>
              </a:lnSpc>
              <a:spcAft>
                <a:spcPts val="600"/>
              </a:spcAft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Full Strength tasting: Most liked brands: Ascot Blue, Horizon Red</a:t>
            </a:r>
          </a:p>
          <a:p>
            <a:pPr marL="171450" indent="-171450">
              <a:lnSpc>
                <a:spcPts val="1380"/>
              </a:lnSpc>
              <a:spcAft>
                <a:spcPts val="1800"/>
              </a:spcAft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GPIT: 3 ‘Full strength’ taste segments discovered. Best IBA brand for each segment identified</a:t>
            </a:r>
          </a:p>
        </p:txBody>
      </p:sp>
      <p:pic>
        <p:nvPicPr>
          <p:cNvPr id="34" name="Picture 33" descr="A screenshot of a map&#10;&#10;AI-generated content may be incorrect.">
            <a:extLst>
              <a:ext uri="{FF2B5EF4-FFF2-40B4-BE49-F238E27FC236}">
                <a16:creationId xmlns:a16="http://schemas.microsoft.com/office/drawing/2014/main" id="{1BEF0A4B-3783-F589-0B24-B395A09309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2"/>
          <a:stretch/>
        </p:blipFill>
        <p:spPr>
          <a:xfrm>
            <a:off x="4012127" y="3782696"/>
            <a:ext cx="3528000" cy="24922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6234E11-7D14-182D-1F0B-212A06E735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98" t="7089" r="7046" b="8070"/>
          <a:stretch/>
        </p:blipFill>
        <p:spPr>
          <a:xfrm>
            <a:off x="6179159" y="2258924"/>
            <a:ext cx="1296058" cy="1296058"/>
          </a:xfrm>
          <a:prstGeom prst="ellipse">
            <a:avLst/>
          </a:prstGeom>
          <a:effectLst>
            <a:outerShdw blurRad="133060" dir="5400000" algn="ctr" rotWithShape="0">
              <a:srgbClr val="000000">
                <a:alpha val="16632"/>
              </a:srgbClr>
            </a:outerShdw>
          </a:effectLst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C4EF04A-154F-EE47-70FC-CC2C3E2313AC}"/>
              </a:ext>
            </a:extLst>
          </p:cNvPr>
          <p:cNvSpPr/>
          <p:nvPr/>
        </p:nvSpPr>
        <p:spPr>
          <a:xfrm>
            <a:off x="4136172" y="1665291"/>
            <a:ext cx="3262035" cy="36657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FMC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CA2F698-07DF-9D8E-74B0-E948AFBA64EB}"/>
              </a:ext>
            </a:extLst>
          </p:cNvPr>
          <p:cNvCxnSpPr>
            <a:cxnSpLocks/>
          </p:cNvCxnSpPr>
          <p:nvPr/>
        </p:nvCxnSpPr>
        <p:spPr>
          <a:xfrm>
            <a:off x="1930383" y="1837439"/>
            <a:ext cx="1762843" cy="0"/>
          </a:xfrm>
          <a:prstGeom prst="line">
            <a:avLst/>
          </a:prstGeom>
          <a:ln w="635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5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6549F02-5784-583E-51D9-A34D1305B2E7}"/>
              </a:ext>
            </a:extLst>
          </p:cNvPr>
          <p:cNvCxnSpPr>
            <a:cxnSpLocks/>
          </p:cNvCxnSpPr>
          <p:nvPr/>
        </p:nvCxnSpPr>
        <p:spPr>
          <a:xfrm>
            <a:off x="2135131" y="3737495"/>
            <a:ext cx="1558095" cy="0"/>
          </a:xfrm>
          <a:prstGeom prst="line">
            <a:avLst/>
          </a:prstGeom>
          <a:ln w="635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5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6">
            <a:extLst>
              <a:ext uri="{FF2B5EF4-FFF2-40B4-BE49-F238E27FC236}">
                <a16:creationId xmlns:a16="http://schemas.microsoft.com/office/drawing/2014/main" id="{22546423-B776-4935-A90C-36E23497F127}"/>
              </a:ext>
            </a:extLst>
          </p:cNvPr>
          <p:cNvSpPr txBox="1">
            <a:spLocks/>
          </p:cNvSpPr>
          <p:nvPr/>
        </p:nvSpPr>
        <p:spPr>
          <a:xfrm>
            <a:off x="8088178" y="2258924"/>
            <a:ext cx="1848921" cy="156093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lnSpc>
                <a:spcPts val="1380"/>
              </a:lnSpc>
              <a:spcAft>
                <a:spcPts val="6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Most liked brands: Riverstone Rum, Port Royal and Champion Ruby.  Bondi Beach also performs strongly</a:t>
            </a:r>
          </a:p>
          <a:p>
            <a:pPr marL="171450" indent="-171450">
              <a:lnSpc>
                <a:spcPts val="1380"/>
              </a:lnSpc>
              <a:spcAft>
                <a:spcPts val="6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GPIT: 2 segments identified </a:t>
            </a:r>
          </a:p>
          <a:p>
            <a:pPr marL="171450" indent="-171450">
              <a:lnSpc>
                <a:spcPts val="1380"/>
              </a:lnSpc>
              <a:spcAft>
                <a:spcPts val="6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en-A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Bondi Beach performs strongly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5B68C955-AF2D-2293-0C17-F1435736AAE2}"/>
              </a:ext>
            </a:extLst>
          </p:cNvPr>
          <p:cNvSpPr/>
          <p:nvPr/>
        </p:nvSpPr>
        <p:spPr>
          <a:xfrm>
            <a:off x="8090655" y="1665291"/>
            <a:ext cx="3262035" cy="36657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47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FCT</a:t>
            </a:r>
          </a:p>
        </p:txBody>
      </p:sp>
      <p:pic>
        <p:nvPicPr>
          <p:cNvPr id="55" name="Picture 5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C7E3B686-DF28-8F44-A35C-463B85BD2B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6"/>
          <a:stretch/>
        </p:blipFill>
        <p:spPr>
          <a:xfrm>
            <a:off x="7954599" y="3809877"/>
            <a:ext cx="3564000" cy="246511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F0E050C-DEA7-F7B1-D308-8F71CE91971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056" t="78" r="6975" b="13631"/>
          <a:stretch/>
        </p:blipFill>
        <p:spPr>
          <a:xfrm>
            <a:off x="10122773" y="2243159"/>
            <a:ext cx="1311823" cy="1311823"/>
          </a:xfrm>
          <a:prstGeom prst="ellipse">
            <a:avLst/>
          </a:prstGeom>
          <a:effectLst>
            <a:outerShdw blurRad="133060" dir="5400000" algn="ctr" rotWithShape="0">
              <a:srgbClr val="000000">
                <a:alpha val="16632"/>
              </a:srgbClr>
            </a:outerShdw>
          </a:effec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780D4A1-9EC0-F343-A9F9-8BC2C337DD1F}"/>
              </a:ext>
            </a:extLst>
          </p:cNvPr>
          <p:cNvSpPr txBox="1"/>
          <p:nvPr/>
        </p:nvSpPr>
        <p:spPr>
          <a:xfrm>
            <a:off x="1195753" y="-7236"/>
            <a:ext cx="1511815" cy="3123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</p:spTree>
    <p:extLst>
      <p:ext uri="{BB962C8B-B14F-4D97-AF65-F5344CB8AC3E}">
        <p14:creationId xmlns:p14="http://schemas.microsoft.com/office/powerpoint/2010/main" val="2313541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27C7A-E9E6-D518-C22B-82ACE61BC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8BB1BF-145F-30DC-FAD4-F21A10962610}"/>
              </a:ext>
            </a:extLst>
          </p:cNvPr>
          <p:cNvSpPr/>
          <p:nvPr/>
        </p:nvSpPr>
        <p:spPr>
          <a:xfrm>
            <a:off x="431186" y="6368902"/>
            <a:ext cx="859997" cy="39588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9B0703-96C1-80FB-E6F6-CE34E6B3EAF6}"/>
              </a:ext>
            </a:extLst>
          </p:cNvPr>
          <p:cNvSpPr/>
          <p:nvPr/>
        </p:nvSpPr>
        <p:spPr>
          <a:xfrm>
            <a:off x="-5796" y="-10283"/>
            <a:ext cx="12197792" cy="6891728"/>
          </a:xfrm>
          <a:prstGeom prst="rect">
            <a:avLst/>
          </a:prstGeom>
          <a:gradFill>
            <a:gsLst>
              <a:gs pos="34000">
                <a:schemeClr val="bg1"/>
              </a:gs>
              <a:gs pos="77000">
                <a:schemeClr val="bg1">
                  <a:alpha val="84104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32F2002-4BBC-1DD2-6C43-45826FE5D9CE}"/>
              </a:ext>
            </a:extLst>
          </p:cNvPr>
          <p:cNvSpPr/>
          <p:nvPr/>
        </p:nvSpPr>
        <p:spPr>
          <a:xfrm>
            <a:off x="8209430" y="1523139"/>
            <a:ext cx="3582674" cy="4716701"/>
          </a:xfrm>
          <a:prstGeom prst="roundRect">
            <a:avLst>
              <a:gd name="adj" fmla="val 447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224000" rIns="360000" bIns="108000" rtlCol="0" anchor="t"/>
          <a:lstStyle/>
          <a:p>
            <a:pPr algn="ctr">
              <a:lnSpc>
                <a:spcPts val="2340"/>
              </a:lnSpc>
            </a:pPr>
            <a:endParaRPr lang="en-US" sz="1600" dirty="0">
              <a:solidFill>
                <a:schemeClr val="bg1"/>
              </a:solidFill>
              <a:latin typeface="Montserrat Medium" pitchFamily="2" charset="77"/>
              <a:ea typeface="Roboto Slab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7E9EA6-0C9F-D7BA-13AB-D2168A71A096}"/>
              </a:ext>
            </a:extLst>
          </p:cNvPr>
          <p:cNvCxnSpPr>
            <a:cxnSpLocks/>
          </p:cNvCxnSpPr>
          <p:nvPr/>
        </p:nvCxnSpPr>
        <p:spPr>
          <a:xfrm>
            <a:off x="5946741" y="379641"/>
            <a:ext cx="2610714" cy="0"/>
          </a:xfrm>
          <a:prstGeom prst="line">
            <a:avLst/>
          </a:prstGeom>
          <a:ln>
            <a:gradFill>
              <a:gsLst>
                <a:gs pos="43000">
                  <a:schemeClr val="accent1">
                    <a:lumMod val="60000"/>
                    <a:lumOff val="40000"/>
                  </a:schemeClr>
                </a:gs>
                <a:gs pos="85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FD1B2616-DE05-2121-D8C2-16987BCAC23B}"/>
              </a:ext>
            </a:extLst>
          </p:cNvPr>
          <p:cNvSpPr/>
          <p:nvPr/>
        </p:nvSpPr>
        <p:spPr>
          <a:xfrm>
            <a:off x="7183423" y="285856"/>
            <a:ext cx="199292" cy="199292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9000">
                <a:schemeClr val="accent1"/>
              </a:gs>
            </a:gsLst>
            <a:lin ang="2700000" scaled="0"/>
          </a:gradFill>
          <a:ln w="19050">
            <a:solidFill>
              <a:schemeClr val="bg1"/>
            </a:solidFill>
          </a:ln>
          <a:effectLst>
            <a:glow rad="150766">
              <a:schemeClr val="accent1">
                <a:alpha val="21425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225">
            <a:extLst>
              <a:ext uri="{FF2B5EF4-FFF2-40B4-BE49-F238E27FC236}">
                <a16:creationId xmlns:a16="http://schemas.microsoft.com/office/drawing/2014/main" id="{D45DDEC2-4607-4C27-8C36-1A44584D019A}"/>
              </a:ext>
            </a:extLst>
          </p:cNvPr>
          <p:cNvSpPr/>
          <p:nvPr/>
        </p:nvSpPr>
        <p:spPr>
          <a:xfrm>
            <a:off x="431185" y="1519930"/>
            <a:ext cx="7378353" cy="4755540"/>
          </a:xfrm>
          <a:prstGeom prst="roundRect">
            <a:avLst>
              <a:gd name="adj" fmla="val 3764"/>
            </a:avLst>
          </a:prstGeom>
          <a:gradFill>
            <a:gsLst>
              <a:gs pos="5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9525">
            <a:noFill/>
          </a:ln>
          <a:effectLst>
            <a:outerShdw blurRad="127000" dir="5400000" algn="ctr" rotWithShape="0">
              <a:srgbClr val="000000">
                <a:alpha val="91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6481A82-FD1D-8A1F-C690-D7C736A69CD4}"/>
              </a:ext>
            </a:extLst>
          </p:cNvPr>
          <p:cNvCxnSpPr>
            <a:cxnSpLocks/>
          </p:cNvCxnSpPr>
          <p:nvPr/>
        </p:nvCxnSpPr>
        <p:spPr>
          <a:xfrm flipH="1">
            <a:off x="8214683" y="3358342"/>
            <a:ext cx="3577421" cy="0"/>
          </a:xfrm>
          <a:prstGeom prst="straightConnector1">
            <a:avLst/>
          </a:prstGeom>
          <a:ln w="6350">
            <a:gradFill>
              <a:gsLst>
                <a:gs pos="51000">
                  <a:schemeClr val="bg1">
                    <a:alpha val="50223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6">
            <a:extLst>
              <a:ext uri="{FF2B5EF4-FFF2-40B4-BE49-F238E27FC236}">
                <a16:creationId xmlns:a16="http://schemas.microsoft.com/office/drawing/2014/main" id="{5193190F-A82B-7B57-A947-6DBAC7AF4411}"/>
              </a:ext>
            </a:extLst>
          </p:cNvPr>
          <p:cNvSpPr txBox="1">
            <a:spLocks/>
          </p:cNvSpPr>
          <p:nvPr/>
        </p:nvSpPr>
        <p:spPr>
          <a:xfrm>
            <a:off x="367175" y="494810"/>
            <a:ext cx="4762209" cy="5078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21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Unbranded sensory blend mapping</a:t>
            </a:r>
            <a:endParaRPr lang="en-US" sz="2100" dirty="0">
              <a:latin typeface="Roboto Slab"/>
              <a:ea typeface="Roboto Slab"/>
              <a:cs typeface="Roboto Slab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9C4CE25-C1FC-5F5D-0B73-0B74419D0B85}"/>
              </a:ext>
            </a:extLst>
          </p:cNvPr>
          <p:cNvSpPr txBox="1">
            <a:spLocks/>
          </p:cNvSpPr>
          <p:nvPr/>
        </p:nvSpPr>
        <p:spPr>
          <a:xfrm>
            <a:off x="433519" y="6497506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92690-AB3C-03B7-7256-66E16C855A10}"/>
              </a:ext>
            </a:extLst>
          </p:cNvPr>
          <p:cNvSpPr txBox="1"/>
          <p:nvPr/>
        </p:nvSpPr>
        <p:spPr>
          <a:xfrm>
            <a:off x="-9314" y="-7236"/>
            <a:ext cx="1205068" cy="312358"/>
          </a:xfrm>
          <a:prstGeom prst="rect">
            <a:avLst/>
          </a:prstGeom>
          <a:solidFill>
            <a:srgbClr val="ED700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Champion 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BF592-4304-1678-A78D-22ABDEB49464}"/>
              </a:ext>
            </a:extLst>
          </p:cNvPr>
          <p:cNvSpPr txBox="1"/>
          <p:nvPr/>
        </p:nvSpPr>
        <p:spPr>
          <a:xfrm>
            <a:off x="1195753" y="-7236"/>
            <a:ext cx="1511815" cy="3123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AA8F0-4B73-0049-F668-27EBD0B16C9B}"/>
              </a:ext>
            </a:extLst>
          </p:cNvPr>
          <p:cNvSpPr txBox="1"/>
          <p:nvPr/>
        </p:nvSpPr>
        <p:spPr>
          <a:xfrm>
            <a:off x="5365832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4EFDE-99DE-EF07-B5C4-2BE819A14B8F}"/>
              </a:ext>
            </a:extLst>
          </p:cNvPr>
          <p:cNvSpPr txBox="1"/>
          <p:nvPr/>
        </p:nvSpPr>
        <p:spPr>
          <a:xfrm>
            <a:off x="6647164" y="582530"/>
            <a:ext cx="1271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3E40D-9DA1-9AEC-F29B-65B682323F38}"/>
              </a:ext>
            </a:extLst>
          </p:cNvPr>
          <p:cNvSpPr txBox="1"/>
          <p:nvPr/>
        </p:nvSpPr>
        <p:spPr>
          <a:xfrm>
            <a:off x="7921550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B3DDB3-00FC-D05A-78B8-A2AB1B095B73}"/>
              </a:ext>
            </a:extLst>
          </p:cNvPr>
          <p:cNvSpPr/>
          <p:nvPr/>
        </p:nvSpPr>
        <p:spPr>
          <a:xfrm>
            <a:off x="5901779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DE536C-DAE4-3E57-1287-9E5D983D99E0}"/>
              </a:ext>
            </a:extLst>
          </p:cNvPr>
          <p:cNvSpPr/>
          <p:nvPr/>
        </p:nvSpPr>
        <p:spPr>
          <a:xfrm>
            <a:off x="846050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FEC9AB-01AF-C213-7435-BC934436B3AC}"/>
              </a:ext>
            </a:extLst>
          </p:cNvPr>
          <p:cNvCxnSpPr>
            <a:cxnSpLocks/>
          </p:cNvCxnSpPr>
          <p:nvPr/>
        </p:nvCxnSpPr>
        <p:spPr>
          <a:xfrm flipH="1">
            <a:off x="-9314" y="1097201"/>
            <a:ext cx="122013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Bild 1">
            <a:extLst>
              <a:ext uri="{FF2B5EF4-FFF2-40B4-BE49-F238E27FC236}">
                <a16:creationId xmlns:a16="http://schemas.microsoft.com/office/drawing/2014/main" id="{F53D422B-C25A-B7EC-4213-F313127573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625" y="370512"/>
            <a:ext cx="1049484" cy="369021"/>
          </a:xfrm>
          <a:prstGeom prst="rect">
            <a:avLst/>
          </a:prstGeom>
          <a:noFill/>
        </p:spPr>
      </p:pic>
      <p:pic>
        <p:nvPicPr>
          <p:cNvPr id="44" name="Picture 43" descr="A yellow and red logo&#10;&#10;Description automatically generated">
            <a:extLst>
              <a:ext uri="{FF2B5EF4-FFF2-40B4-BE49-F238E27FC236}">
                <a16:creationId xmlns:a16="http://schemas.microsoft.com/office/drawing/2014/main" id="{28DA2E79-41B6-EF82-68B7-478A959C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595821" y="329703"/>
            <a:ext cx="934107" cy="4322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A72F1B-9EAC-6F22-4ED6-94C992BD339F}"/>
              </a:ext>
            </a:extLst>
          </p:cNvPr>
          <p:cNvCxnSpPr>
            <a:cxnSpLocks/>
          </p:cNvCxnSpPr>
          <p:nvPr/>
        </p:nvCxnSpPr>
        <p:spPr>
          <a:xfrm>
            <a:off x="9245583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B9EFC90-AF0B-9226-2EB6-9D48E0BE0594}"/>
              </a:ext>
            </a:extLst>
          </p:cNvPr>
          <p:cNvCxnSpPr>
            <a:cxnSpLocks/>
          </p:cNvCxnSpPr>
          <p:nvPr/>
        </p:nvCxnSpPr>
        <p:spPr>
          <a:xfrm>
            <a:off x="5243738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B1706C-6FD8-20B4-B32D-A94FEF85528F}"/>
              </a:ext>
            </a:extLst>
          </p:cNvPr>
          <p:cNvSpPr/>
          <p:nvPr/>
        </p:nvSpPr>
        <p:spPr>
          <a:xfrm>
            <a:off x="694466" y="5303200"/>
            <a:ext cx="6886689" cy="1018051"/>
          </a:xfrm>
          <a:prstGeom prst="roundRect">
            <a:avLst>
              <a:gd name="adj" fmla="val 14077"/>
            </a:avLst>
          </a:prstGeom>
          <a:solidFill>
            <a:schemeClr val="accent3">
              <a:lumMod val="20000"/>
              <a:lumOff val="80000"/>
              <a:alpha val="39945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Ins="288000" rtlCol="0" anchor="ctr"/>
          <a:lstStyle/>
          <a:p>
            <a:pPr>
              <a:lnSpc>
                <a:spcPct val="114000"/>
              </a:lnSpc>
            </a:pP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Would you use a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non-</a:t>
            </a:r>
            <a:r>
              <a:rPr lang="en-US" sz="1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flavoured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 tobacco such as the ones you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tested or would you would change to another format / product / stop smoking etc.? If you do not want to use non-</a:t>
            </a:r>
            <a:r>
              <a:rPr lang="en-US" sz="1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flavoured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 tobacco, which of the following would you do?</a:t>
            </a:r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  <a:latin typeface="ROBOTO SLAB LIGHT" pitchFamily="2" charset="0"/>
              <a:ea typeface="ROBOTO SLAB LIGHT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8DD2972-FD4B-5E2A-3C1A-38EB21366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846" y="5502621"/>
            <a:ext cx="357337" cy="357337"/>
          </a:xfrm>
          <a:prstGeom prst="rect">
            <a:avLst/>
          </a:prstGeom>
          <a:effectLst>
            <a:glow rad="196804">
              <a:schemeClr val="bg1">
                <a:alpha val="10000"/>
              </a:schemeClr>
            </a:glow>
          </a:effectLst>
        </p:spPr>
      </p:pic>
      <p:sp>
        <p:nvSpPr>
          <p:cNvPr id="23" name="Title 6">
            <a:extLst>
              <a:ext uri="{FF2B5EF4-FFF2-40B4-BE49-F238E27FC236}">
                <a16:creationId xmlns:a16="http://schemas.microsoft.com/office/drawing/2014/main" id="{526F9E6F-F820-75D9-47BE-A7B58B40F036}"/>
              </a:ext>
            </a:extLst>
          </p:cNvPr>
          <p:cNvSpPr txBox="1">
            <a:spLocks/>
          </p:cNvSpPr>
          <p:nvPr/>
        </p:nvSpPr>
        <p:spPr>
          <a:xfrm>
            <a:off x="9882732" y="2312881"/>
            <a:ext cx="1707493" cy="98889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1600" b="1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Claim they will choose the new blend</a:t>
            </a: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8C25BA70-1942-9991-3702-07D318B437BC}"/>
              </a:ext>
            </a:extLst>
          </p:cNvPr>
          <p:cNvSpPr txBox="1">
            <a:spLocks/>
          </p:cNvSpPr>
          <p:nvPr/>
        </p:nvSpPr>
        <p:spPr>
          <a:xfrm>
            <a:off x="8209430" y="3620232"/>
            <a:ext cx="3582674" cy="1390389"/>
          </a:xfrm>
          <a:prstGeom prst="rect">
            <a:avLst/>
          </a:prstGeom>
        </p:spPr>
        <p:txBody>
          <a:bodyPr lIns="360000" tIns="0" rIns="36000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80"/>
              </a:lnSpc>
              <a:spcAft>
                <a:spcPts val="600"/>
              </a:spcAft>
            </a:pPr>
            <a:r>
              <a:rPr lang="en-AU" sz="1300" dirty="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92% of current Champion Ruby main branders would use non-flavoured tobacco instead of changing to another format/product or stop smoking, most of them would use a non-flavoured tobacco as it is.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35FC5FA-403D-C8AD-0C8A-6789B77AF14A}"/>
              </a:ext>
            </a:extLst>
          </p:cNvPr>
          <p:cNvSpPr/>
          <p:nvPr/>
        </p:nvSpPr>
        <p:spPr>
          <a:xfrm>
            <a:off x="8485668" y="1870424"/>
            <a:ext cx="1231929" cy="123192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bg1">
                  <a:alpha val="20528"/>
                </a:schemeClr>
              </a:gs>
              <a:gs pos="100000">
                <a:schemeClr val="accent1"/>
              </a:gs>
            </a:gsLst>
            <a:lin ang="2700000" scaled="0"/>
          </a:gradFill>
          <a:ln w="9525">
            <a:noFill/>
          </a:ln>
          <a:effectLst>
            <a:glow rad="245455">
              <a:schemeClr val="accent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14000"/>
              </a:lnSpc>
            </a:pPr>
            <a:endParaRPr lang="en-AU" sz="3000" b="1" dirty="0">
              <a:solidFill>
                <a:schemeClr val="bg1"/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E4725C-4671-B0BE-8EFB-59610E227777}"/>
              </a:ext>
            </a:extLst>
          </p:cNvPr>
          <p:cNvSpPr txBox="1"/>
          <p:nvPr/>
        </p:nvSpPr>
        <p:spPr>
          <a:xfrm>
            <a:off x="8556919" y="2135133"/>
            <a:ext cx="11040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AU" sz="4000" b="1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92% </a:t>
            </a:r>
          </a:p>
        </p:txBody>
      </p:sp>
      <p:pic>
        <p:nvPicPr>
          <p:cNvPr id="60" name="Picture 59" descr="A logo of a company&#10;&#10;AI-generated content may be incorrect.">
            <a:extLst>
              <a:ext uri="{FF2B5EF4-FFF2-40B4-BE49-F238E27FC236}">
                <a16:creationId xmlns:a16="http://schemas.microsoft.com/office/drawing/2014/main" id="{1A7C5BDD-34CC-7148-3AE1-3347B6B0C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t="14165" r="13775" b="15020"/>
          <a:stretch/>
        </p:blipFill>
        <p:spPr>
          <a:xfrm>
            <a:off x="603326" y="1635158"/>
            <a:ext cx="786499" cy="755039"/>
          </a:xfrm>
          <a:prstGeom prst="rect">
            <a:avLst/>
          </a:prstGeom>
        </p:spPr>
      </p:pic>
      <p:sp>
        <p:nvSpPr>
          <p:cNvPr id="61" name="Freeform 89">
            <a:extLst>
              <a:ext uri="{FF2B5EF4-FFF2-40B4-BE49-F238E27FC236}">
                <a16:creationId xmlns:a16="http://schemas.microsoft.com/office/drawing/2014/main" id="{D229E59B-4403-0FF4-DFE2-384F6ABDE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498" y="1844686"/>
            <a:ext cx="551260" cy="383485"/>
          </a:xfrm>
          <a:custGeom>
            <a:avLst/>
            <a:gdLst>
              <a:gd name="T0" fmla="*/ 218715 w 608"/>
              <a:gd name="T1" fmla="*/ 147021 h 425"/>
              <a:gd name="T2" fmla="*/ 218715 w 608"/>
              <a:gd name="T3" fmla="*/ 147021 h 425"/>
              <a:gd name="T4" fmla="*/ 218715 w 608"/>
              <a:gd name="T5" fmla="*/ 147021 h 425"/>
              <a:gd name="T6" fmla="*/ 211148 w 608"/>
              <a:gd name="T7" fmla="*/ 152041 h 425"/>
              <a:gd name="T8" fmla="*/ 160343 w 608"/>
              <a:gd name="T9" fmla="*/ 152041 h 425"/>
              <a:gd name="T10" fmla="*/ 167909 w 608"/>
              <a:gd name="T11" fmla="*/ 144511 h 425"/>
              <a:gd name="T12" fmla="*/ 167909 w 608"/>
              <a:gd name="T13" fmla="*/ 144511 h 425"/>
              <a:gd name="T14" fmla="*/ 167909 w 608"/>
              <a:gd name="T15" fmla="*/ 144511 h 425"/>
              <a:gd name="T16" fmla="*/ 145209 w 608"/>
              <a:gd name="T17" fmla="*/ 103991 h 425"/>
              <a:gd name="T18" fmla="*/ 129715 w 608"/>
              <a:gd name="T19" fmla="*/ 98970 h 425"/>
              <a:gd name="T20" fmla="*/ 129715 w 608"/>
              <a:gd name="T21" fmla="*/ 86420 h 425"/>
              <a:gd name="T22" fmla="*/ 122149 w 608"/>
              <a:gd name="T23" fmla="*/ 68490 h 425"/>
              <a:gd name="T24" fmla="*/ 119626 w 608"/>
              <a:gd name="T25" fmla="*/ 60960 h 425"/>
              <a:gd name="T26" fmla="*/ 119626 w 608"/>
              <a:gd name="T27" fmla="*/ 50561 h 425"/>
              <a:gd name="T28" fmla="*/ 119626 w 608"/>
              <a:gd name="T29" fmla="*/ 35500 h 425"/>
              <a:gd name="T30" fmla="*/ 145209 w 608"/>
              <a:gd name="T31" fmla="*/ 15419 h 425"/>
              <a:gd name="T32" fmla="*/ 172954 w 608"/>
              <a:gd name="T33" fmla="*/ 35500 h 425"/>
              <a:gd name="T34" fmla="*/ 170432 w 608"/>
              <a:gd name="T35" fmla="*/ 50561 h 425"/>
              <a:gd name="T36" fmla="*/ 172954 w 608"/>
              <a:gd name="T37" fmla="*/ 60960 h 425"/>
              <a:gd name="T38" fmla="*/ 167909 w 608"/>
              <a:gd name="T39" fmla="*/ 68490 h 425"/>
              <a:gd name="T40" fmla="*/ 160343 w 608"/>
              <a:gd name="T41" fmla="*/ 86420 h 425"/>
              <a:gd name="T42" fmla="*/ 160343 w 608"/>
              <a:gd name="T43" fmla="*/ 98970 h 425"/>
              <a:gd name="T44" fmla="*/ 177998 w 608"/>
              <a:gd name="T45" fmla="*/ 106501 h 425"/>
              <a:gd name="T46" fmla="*/ 198537 w 608"/>
              <a:gd name="T47" fmla="*/ 114031 h 425"/>
              <a:gd name="T48" fmla="*/ 218715 w 608"/>
              <a:gd name="T49" fmla="*/ 147021 h 425"/>
              <a:gd name="T50" fmla="*/ 117104 w 608"/>
              <a:gd name="T51" fmla="*/ 101480 h 425"/>
              <a:gd name="T52" fmla="*/ 117104 w 608"/>
              <a:gd name="T53" fmla="*/ 101480 h 425"/>
              <a:gd name="T54" fmla="*/ 139804 w 608"/>
              <a:gd name="T55" fmla="*/ 109011 h 425"/>
              <a:gd name="T56" fmla="*/ 160343 w 608"/>
              <a:gd name="T57" fmla="*/ 144511 h 425"/>
              <a:gd name="T58" fmla="*/ 160343 w 608"/>
              <a:gd name="T59" fmla="*/ 144511 h 425"/>
              <a:gd name="T60" fmla="*/ 160343 w 608"/>
              <a:gd name="T61" fmla="*/ 144511 h 425"/>
              <a:gd name="T62" fmla="*/ 152776 w 608"/>
              <a:gd name="T63" fmla="*/ 152041 h 425"/>
              <a:gd name="T64" fmla="*/ 7567 w 608"/>
              <a:gd name="T65" fmla="*/ 152041 h 425"/>
              <a:gd name="T66" fmla="*/ 0 w 608"/>
              <a:gd name="T67" fmla="*/ 144511 h 425"/>
              <a:gd name="T68" fmla="*/ 0 w 608"/>
              <a:gd name="T69" fmla="*/ 144511 h 425"/>
              <a:gd name="T70" fmla="*/ 0 w 608"/>
              <a:gd name="T71" fmla="*/ 144511 h 425"/>
              <a:gd name="T72" fmla="*/ 20178 w 608"/>
              <a:gd name="T73" fmla="*/ 109011 h 425"/>
              <a:gd name="T74" fmla="*/ 43238 w 608"/>
              <a:gd name="T75" fmla="*/ 101480 h 425"/>
              <a:gd name="T76" fmla="*/ 63416 w 608"/>
              <a:gd name="T77" fmla="*/ 93950 h 425"/>
              <a:gd name="T78" fmla="*/ 63416 w 608"/>
              <a:gd name="T79" fmla="*/ 78531 h 425"/>
              <a:gd name="T80" fmla="*/ 55850 w 608"/>
              <a:gd name="T81" fmla="*/ 60960 h 425"/>
              <a:gd name="T82" fmla="*/ 50805 w 608"/>
              <a:gd name="T83" fmla="*/ 53430 h 425"/>
              <a:gd name="T84" fmla="*/ 53327 w 608"/>
              <a:gd name="T85" fmla="*/ 40520 h 425"/>
              <a:gd name="T86" fmla="*/ 50805 w 608"/>
              <a:gd name="T87" fmla="*/ 25460 h 425"/>
              <a:gd name="T88" fmla="*/ 78910 w 608"/>
              <a:gd name="T89" fmla="*/ 0 h 425"/>
              <a:gd name="T90" fmla="*/ 109538 w 608"/>
              <a:gd name="T91" fmla="*/ 25460 h 425"/>
              <a:gd name="T92" fmla="*/ 107015 w 608"/>
              <a:gd name="T93" fmla="*/ 40520 h 425"/>
              <a:gd name="T94" fmla="*/ 109538 w 608"/>
              <a:gd name="T95" fmla="*/ 53430 h 425"/>
              <a:gd name="T96" fmla="*/ 104493 w 608"/>
              <a:gd name="T97" fmla="*/ 60960 h 425"/>
              <a:gd name="T98" fmla="*/ 96566 w 608"/>
              <a:gd name="T99" fmla="*/ 78531 h 425"/>
              <a:gd name="T100" fmla="*/ 96566 w 608"/>
              <a:gd name="T101" fmla="*/ 93950 h 425"/>
              <a:gd name="T102" fmla="*/ 117104 w 608"/>
              <a:gd name="T103" fmla="*/ 101480 h 4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8" h="425">
                <a:moveTo>
                  <a:pt x="607" y="410"/>
                </a:moveTo>
                <a:lnTo>
                  <a:pt x="607" y="410"/>
                </a:lnTo>
                <a:cubicBezTo>
                  <a:pt x="607" y="417"/>
                  <a:pt x="593" y="424"/>
                  <a:pt x="586" y="424"/>
                </a:cubicBezTo>
                <a:cubicBezTo>
                  <a:pt x="445" y="424"/>
                  <a:pt x="445" y="424"/>
                  <a:pt x="445" y="424"/>
                </a:cubicBezTo>
                <a:cubicBezTo>
                  <a:pt x="459" y="424"/>
                  <a:pt x="466" y="417"/>
                  <a:pt x="466" y="403"/>
                </a:cubicBezTo>
                <a:cubicBezTo>
                  <a:pt x="466" y="403"/>
                  <a:pt x="466" y="318"/>
                  <a:pt x="403" y="290"/>
                </a:cubicBezTo>
                <a:cubicBezTo>
                  <a:pt x="374" y="276"/>
                  <a:pt x="374" y="276"/>
                  <a:pt x="360" y="276"/>
                </a:cubicBezTo>
                <a:cubicBezTo>
                  <a:pt x="360" y="241"/>
                  <a:pt x="360" y="241"/>
                  <a:pt x="360" y="241"/>
                </a:cubicBezTo>
                <a:cubicBezTo>
                  <a:pt x="360" y="241"/>
                  <a:pt x="346" y="226"/>
                  <a:pt x="339" y="191"/>
                </a:cubicBezTo>
                <a:cubicBezTo>
                  <a:pt x="332" y="191"/>
                  <a:pt x="332" y="184"/>
                  <a:pt x="332" y="170"/>
                </a:cubicBezTo>
                <a:cubicBezTo>
                  <a:pt x="332" y="163"/>
                  <a:pt x="325" y="141"/>
                  <a:pt x="332" y="141"/>
                </a:cubicBezTo>
                <a:cubicBezTo>
                  <a:pt x="332" y="127"/>
                  <a:pt x="332" y="106"/>
                  <a:pt x="332" y="99"/>
                </a:cubicBezTo>
                <a:cubicBezTo>
                  <a:pt x="332" y="71"/>
                  <a:pt x="360" y="43"/>
                  <a:pt x="403" y="43"/>
                </a:cubicBezTo>
                <a:cubicBezTo>
                  <a:pt x="452" y="43"/>
                  <a:pt x="473" y="71"/>
                  <a:pt x="480" y="99"/>
                </a:cubicBezTo>
                <a:cubicBezTo>
                  <a:pt x="480" y="106"/>
                  <a:pt x="473" y="127"/>
                  <a:pt x="473" y="141"/>
                </a:cubicBezTo>
                <a:cubicBezTo>
                  <a:pt x="487" y="141"/>
                  <a:pt x="480" y="163"/>
                  <a:pt x="480" y="170"/>
                </a:cubicBezTo>
                <a:cubicBezTo>
                  <a:pt x="480" y="184"/>
                  <a:pt x="473" y="191"/>
                  <a:pt x="466" y="191"/>
                </a:cubicBezTo>
                <a:cubicBezTo>
                  <a:pt x="459" y="226"/>
                  <a:pt x="445" y="241"/>
                  <a:pt x="445" y="241"/>
                </a:cubicBezTo>
                <a:cubicBezTo>
                  <a:pt x="445" y="276"/>
                  <a:pt x="445" y="276"/>
                  <a:pt x="445" y="276"/>
                </a:cubicBezTo>
                <a:cubicBezTo>
                  <a:pt x="445" y="276"/>
                  <a:pt x="459" y="276"/>
                  <a:pt x="494" y="297"/>
                </a:cubicBezTo>
                <a:cubicBezTo>
                  <a:pt x="537" y="311"/>
                  <a:pt x="523" y="297"/>
                  <a:pt x="551" y="318"/>
                </a:cubicBezTo>
                <a:cubicBezTo>
                  <a:pt x="607" y="339"/>
                  <a:pt x="607" y="410"/>
                  <a:pt x="607" y="410"/>
                </a:cubicBezTo>
                <a:close/>
                <a:moveTo>
                  <a:pt x="325" y="283"/>
                </a:moveTo>
                <a:lnTo>
                  <a:pt x="325" y="283"/>
                </a:lnTo>
                <a:cubicBezTo>
                  <a:pt x="367" y="297"/>
                  <a:pt x="353" y="290"/>
                  <a:pt x="388" y="304"/>
                </a:cubicBezTo>
                <a:cubicBezTo>
                  <a:pt x="445" y="332"/>
                  <a:pt x="445" y="403"/>
                  <a:pt x="445" y="403"/>
                </a:cubicBezTo>
                <a:cubicBezTo>
                  <a:pt x="445" y="417"/>
                  <a:pt x="431" y="424"/>
                  <a:pt x="424" y="424"/>
                </a:cubicBezTo>
                <a:cubicBezTo>
                  <a:pt x="21" y="424"/>
                  <a:pt x="21" y="424"/>
                  <a:pt x="21" y="424"/>
                </a:cubicBezTo>
                <a:cubicBezTo>
                  <a:pt x="14" y="424"/>
                  <a:pt x="0" y="417"/>
                  <a:pt x="0" y="403"/>
                </a:cubicBezTo>
                <a:cubicBezTo>
                  <a:pt x="0" y="403"/>
                  <a:pt x="0" y="332"/>
                  <a:pt x="56" y="304"/>
                </a:cubicBezTo>
                <a:cubicBezTo>
                  <a:pt x="92" y="290"/>
                  <a:pt x="77" y="304"/>
                  <a:pt x="120" y="283"/>
                </a:cubicBezTo>
                <a:cubicBezTo>
                  <a:pt x="162" y="269"/>
                  <a:pt x="176" y="262"/>
                  <a:pt x="176" y="262"/>
                </a:cubicBezTo>
                <a:cubicBezTo>
                  <a:pt x="176" y="219"/>
                  <a:pt x="176" y="219"/>
                  <a:pt x="176" y="219"/>
                </a:cubicBezTo>
                <a:cubicBezTo>
                  <a:pt x="176" y="219"/>
                  <a:pt x="155" y="205"/>
                  <a:pt x="155" y="170"/>
                </a:cubicBezTo>
                <a:cubicBezTo>
                  <a:pt x="141" y="170"/>
                  <a:pt x="141" y="156"/>
                  <a:pt x="141" y="149"/>
                </a:cubicBezTo>
                <a:cubicBezTo>
                  <a:pt x="141" y="141"/>
                  <a:pt x="134" y="113"/>
                  <a:pt x="148" y="113"/>
                </a:cubicBezTo>
                <a:cubicBezTo>
                  <a:pt x="141" y="92"/>
                  <a:pt x="141" y="78"/>
                  <a:pt x="141" y="71"/>
                </a:cubicBezTo>
                <a:cubicBezTo>
                  <a:pt x="148" y="35"/>
                  <a:pt x="176" y="7"/>
                  <a:pt x="219" y="0"/>
                </a:cubicBezTo>
                <a:cubicBezTo>
                  <a:pt x="275" y="7"/>
                  <a:pt x="297" y="35"/>
                  <a:pt x="304" y="71"/>
                </a:cubicBezTo>
                <a:cubicBezTo>
                  <a:pt x="304" y="78"/>
                  <a:pt x="304" y="92"/>
                  <a:pt x="297" y="113"/>
                </a:cubicBezTo>
                <a:cubicBezTo>
                  <a:pt x="311" y="113"/>
                  <a:pt x="304" y="141"/>
                  <a:pt x="304" y="149"/>
                </a:cubicBezTo>
                <a:cubicBezTo>
                  <a:pt x="304" y="156"/>
                  <a:pt x="304" y="170"/>
                  <a:pt x="290" y="170"/>
                </a:cubicBezTo>
                <a:cubicBezTo>
                  <a:pt x="282" y="205"/>
                  <a:pt x="268" y="219"/>
                  <a:pt x="268" y="219"/>
                </a:cubicBezTo>
                <a:cubicBezTo>
                  <a:pt x="268" y="262"/>
                  <a:pt x="268" y="262"/>
                  <a:pt x="268" y="262"/>
                </a:cubicBezTo>
                <a:cubicBezTo>
                  <a:pt x="268" y="262"/>
                  <a:pt x="282" y="262"/>
                  <a:pt x="325" y="283"/>
                </a:cubicBezTo>
                <a:close/>
              </a:path>
            </a:pathLst>
          </a:custGeom>
          <a:solidFill>
            <a:srgbClr val="FFFFFF">
              <a:alpha val="42793"/>
            </a:srgbClr>
          </a:solidFill>
          <a:ln w="9525">
            <a:noFill/>
            <a:round/>
            <a:headEnd/>
            <a:tailEnd/>
          </a:ln>
          <a:effectLst>
            <a:glow rad="196804">
              <a:schemeClr val="bg1">
                <a:alpha val="10000"/>
              </a:schemeClr>
            </a:glow>
          </a:effectLst>
        </p:spPr>
        <p:txBody>
          <a:bodyPr/>
          <a:lstStyle/>
          <a:p>
            <a:endParaRPr lang="de-DE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124CCBA-43F9-F8CC-0ABC-77D2C6E37081}"/>
              </a:ext>
            </a:extLst>
          </p:cNvPr>
          <p:cNvGrpSpPr/>
          <p:nvPr/>
        </p:nvGrpSpPr>
        <p:grpSpPr>
          <a:xfrm>
            <a:off x="1093237" y="2267877"/>
            <a:ext cx="5193225" cy="2998812"/>
            <a:chOff x="1469829" y="3177417"/>
            <a:chExt cx="5193225" cy="2998812"/>
          </a:xfrm>
        </p:grpSpPr>
        <p:graphicFrame>
          <p:nvGraphicFramePr>
            <p:cNvPr id="62" name="Chart 61">
              <a:extLst>
                <a:ext uri="{FF2B5EF4-FFF2-40B4-BE49-F238E27FC236}">
                  <a16:creationId xmlns:a16="http://schemas.microsoft.com/office/drawing/2014/main" id="{E9C1A331-E3F8-7B57-A9E0-264C50CB9F17}"/>
                </a:ext>
              </a:extLst>
            </p:cNvPr>
            <p:cNvGraphicFramePr/>
            <p:nvPr/>
          </p:nvGraphicFramePr>
          <p:xfrm>
            <a:off x="1469829" y="3177417"/>
            <a:ext cx="5193225" cy="29988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63" name="Title 6">
              <a:extLst>
                <a:ext uri="{FF2B5EF4-FFF2-40B4-BE49-F238E27FC236}">
                  <a16:creationId xmlns:a16="http://schemas.microsoft.com/office/drawing/2014/main" id="{6EBEBC64-C7F2-5778-884F-9D3CD1C93AE4}"/>
                </a:ext>
              </a:extLst>
            </p:cNvPr>
            <p:cNvSpPr txBox="1">
              <a:spLocks/>
            </p:cNvSpPr>
            <p:nvPr/>
          </p:nvSpPr>
          <p:spPr>
            <a:xfrm>
              <a:off x="2990112" y="4541707"/>
              <a:ext cx="874820" cy="33945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AU" sz="1800" dirty="0">
                  <a:solidFill>
                    <a:schemeClr val="bg1"/>
                  </a:solidFill>
                  <a:latin typeface="Stainless-Light" panose="02000603030000020003" pitchFamily="2" charset="0"/>
                  <a:ea typeface="Roboto Slab"/>
                  <a:cs typeface="Roboto Slab"/>
                </a:rPr>
                <a:t>69%</a:t>
              </a:r>
            </a:p>
          </p:txBody>
        </p:sp>
        <p:sp>
          <p:nvSpPr>
            <p:cNvPr id="64" name="Title 6">
              <a:extLst>
                <a:ext uri="{FF2B5EF4-FFF2-40B4-BE49-F238E27FC236}">
                  <a16:creationId xmlns:a16="http://schemas.microsoft.com/office/drawing/2014/main" id="{BDFD7DDB-27C0-298C-CFE9-F2522DFBB605}"/>
                </a:ext>
              </a:extLst>
            </p:cNvPr>
            <p:cNvSpPr txBox="1">
              <a:spLocks/>
            </p:cNvSpPr>
            <p:nvPr/>
          </p:nvSpPr>
          <p:spPr>
            <a:xfrm>
              <a:off x="5562645" y="4509994"/>
              <a:ext cx="874820" cy="33945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AU" sz="1800" dirty="0">
                  <a:solidFill>
                    <a:schemeClr val="bg1"/>
                  </a:solidFill>
                  <a:latin typeface="Stainless-Light" panose="02000603030000020003" pitchFamily="2" charset="0"/>
                  <a:ea typeface="Roboto Slab"/>
                  <a:cs typeface="Roboto Slab"/>
                </a:rPr>
                <a:t>8%</a:t>
              </a:r>
            </a:p>
          </p:txBody>
        </p:sp>
        <p:sp>
          <p:nvSpPr>
            <p:cNvPr id="65" name="Title 6">
              <a:extLst>
                <a:ext uri="{FF2B5EF4-FFF2-40B4-BE49-F238E27FC236}">
                  <a16:creationId xmlns:a16="http://schemas.microsoft.com/office/drawing/2014/main" id="{D4EF2B5D-3DE8-DC7B-466E-0A149188C53D}"/>
                </a:ext>
              </a:extLst>
            </p:cNvPr>
            <p:cNvSpPr txBox="1">
              <a:spLocks/>
            </p:cNvSpPr>
            <p:nvPr/>
          </p:nvSpPr>
          <p:spPr>
            <a:xfrm>
              <a:off x="4605157" y="3997739"/>
              <a:ext cx="874820" cy="339455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spcAft>
                  <a:spcPts val="600"/>
                </a:spcAft>
              </a:pPr>
              <a:r>
                <a:rPr lang="en-AU" sz="1800" dirty="0">
                  <a:solidFill>
                    <a:schemeClr val="bg1"/>
                  </a:solidFill>
                  <a:latin typeface="Stainless-Light" panose="02000603030000020003" pitchFamily="2" charset="0"/>
                  <a:ea typeface="Roboto Slab"/>
                  <a:cs typeface="Roboto Slab"/>
                </a:rPr>
                <a:t>23%</a:t>
              </a:r>
            </a:p>
          </p:txBody>
        </p:sp>
      </p:grp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288543BA-1633-04AD-1FFE-F2319672EE81}"/>
              </a:ext>
            </a:extLst>
          </p:cNvPr>
          <p:cNvSpPr/>
          <p:nvPr/>
        </p:nvSpPr>
        <p:spPr>
          <a:xfrm>
            <a:off x="634881" y="3062671"/>
            <a:ext cx="2237474" cy="496342"/>
          </a:xfrm>
          <a:prstGeom prst="roundRect">
            <a:avLst>
              <a:gd name="adj" fmla="val 16101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7000">
                <a:schemeClr val="accent1"/>
              </a:gs>
            </a:gsLst>
            <a:lin ang="2700000" scaled="0"/>
          </a:gradFill>
          <a:ln>
            <a:solidFill>
              <a:schemeClr val="bg1">
                <a:lumMod val="95000"/>
              </a:schemeClr>
            </a:solidFill>
          </a:ln>
          <a:effectLst>
            <a:outerShdw blurRad="167938" dir="5400000" algn="ctr" rotWithShape="0">
              <a:srgbClr val="000000">
                <a:alpha val="19025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Yes, I would use a non-</a:t>
            </a:r>
            <a:r>
              <a:rPr lang="en-US" sz="1000" dirty="0" err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flavoured</a:t>
            </a:r>
            <a:r>
              <a:rPr lang="en-US" sz="10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 tobacco as it is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3B9C2147-EE50-83C1-659D-0521882396A6}"/>
              </a:ext>
            </a:extLst>
          </p:cNvPr>
          <p:cNvSpPr/>
          <p:nvPr/>
        </p:nvSpPr>
        <p:spPr>
          <a:xfrm>
            <a:off x="4228564" y="2451541"/>
            <a:ext cx="2436489" cy="527448"/>
          </a:xfrm>
          <a:prstGeom prst="roundRect">
            <a:avLst>
              <a:gd name="adj" fmla="val 16101"/>
            </a:avLst>
          </a:prstGeom>
          <a:solidFill>
            <a:schemeClr val="accent4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67938" dir="5400000" algn="ctr" rotWithShape="0">
              <a:srgbClr val="000000">
                <a:alpha val="19025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Yes, I would use it from time to time, but I would look for alternatives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190626AE-D499-3116-E5DA-DC025FC0A445}"/>
              </a:ext>
            </a:extLst>
          </p:cNvPr>
          <p:cNvSpPr/>
          <p:nvPr/>
        </p:nvSpPr>
        <p:spPr>
          <a:xfrm>
            <a:off x="5741086" y="3646236"/>
            <a:ext cx="1840070" cy="615314"/>
          </a:xfrm>
          <a:prstGeom prst="roundRect">
            <a:avLst>
              <a:gd name="adj" fmla="val 12241"/>
            </a:avLst>
          </a:prstGeom>
          <a:solidFill>
            <a:srgbClr val="E61E48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67938" dir="5400000" algn="ctr" rotWithShape="0">
              <a:srgbClr val="000000">
                <a:alpha val="19025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No, I would change to another format /product / stop smoking etc.</a:t>
            </a:r>
          </a:p>
        </p:txBody>
      </p:sp>
      <p:sp>
        <p:nvSpPr>
          <p:cNvPr id="73" name="Title 6">
            <a:extLst>
              <a:ext uri="{FF2B5EF4-FFF2-40B4-BE49-F238E27FC236}">
                <a16:creationId xmlns:a16="http://schemas.microsoft.com/office/drawing/2014/main" id="{DCF453F8-87E1-9ADA-3C5E-EF92CF6644F4}"/>
              </a:ext>
            </a:extLst>
          </p:cNvPr>
          <p:cNvSpPr txBox="1">
            <a:spLocks/>
          </p:cNvSpPr>
          <p:nvPr/>
        </p:nvSpPr>
        <p:spPr>
          <a:xfrm>
            <a:off x="5014241" y="4847301"/>
            <a:ext cx="2599633" cy="314937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580"/>
              </a:lnSpc>
              <a:spcAft>
                <a:spcPts val="1800"/>
              </a:spcAft>
            </a:pPr>
            <a:r>
              <a:rPr lang="en-AU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Source: Quantitative Research FCT Australia (NTS25)</a:t>
            </a:r>
          </a:p>
        </p:txBody>
      </p:sp>
      <p:pic>
        <p:nvPicPr>
          <p:cNvPr id="46" name="Picture 45" descr="A person smoking a cigarette and a person in glasses&#10;&#10;AI-generated content may be incorrect.">
            <a:extLst>
              <a:ext uri="{FF2B5EF4-FFF2-40B4-BE49-F238E27FC236}">
                <a16:creationId xmlns:a16="http://schemas.microsoft.com/office/drawing/2014/main" id="{19C348BA-5325-E811-233B-615467E4F44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97" y="4653950"/>
            <a:ext cx="3322261" cy="1583611"/>
          </a:xfrm>
          <a:prstGeom prst="roundRect">
            <a:avLst>
              <a:gd name="adj" fmla="val 5970"/>
            </a:avLst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02ADCAA1-73CD-0949-54E1-00BB8FD6C22A}"/>
              </a:ext>
            </a:extLst>
          </p:cNvPr>
          <p:cNvSpPr txBox="1">
            <a:spLocks/>
          </p:cNvSpPr>
          <p:nvPr/>
        </p:nvSpPr>
        <p:spPr>
          <a:xfrm>
            <a:off x="1513357" y="1761260"/>
            <a:ext cx="6055923" cy="3394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18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Use of non-flavoured tobacco</a:t>
            </a:r>
          </a:p>
          <a:p>
            <a:pPr>
              <a:spcAft>
                <a:spcPts val="300"/>
              </a:spcAft>
            </a:pPr>
            <a:r>
              <a:rPr lang="en-A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/>
                <a:ea typeface="Roboto Slab"/>
                <a:cs typeface="Roboto Slab"/>
              </a:rPr>
              <a:t>Champion main users </a:t>
            </a:r>
            <a:r>
              <a:rPr lang="en-AU" sz="1200" dirty="0">
                <a:solidFill>
                  <a:schemeClr val="bg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(Champion Ruby: After Smoking)</a:t>
            </a:r>
          </a:p>
        </p:txBody>
      </p:sp>
    </p:spTree>
    <p:extLst>
      <p:ext uri="{BB962C8B-B14F-4D97-AF65-F5344CB8AC3E}">
        <p14:creationId xmlns:p14="http://schemas.microsoft.com/office/powerpoint/2010/main" val="254577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40B8E-C97F-F11D-C04E-72D5C8D86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C07CA7-01D6-083E-2503-4148C1E7CD7E}"/>
              </a:ext>
            </a:extLst>
          </p:cNvPr>
          <p:cNvSpPr/>
          <p:nvPr/>
        </p:nvSpPr>
        <p:spPr>
          <a:xfrm>
            <a:off x="431186" y="6368902"/>
            <a:ext cx="859997" cy="39588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0F7B5D-CC8E-AF8E-A932-74A58501E18D}"/>
              </a:ext>
            </a:extLst>
          </p:cNvPr>
          <p:cNvSpPr/>
          <p:nvPr/>
        </p:nvSpPr>
        <p:spPr>
          <a:xfrm>
            <a:off x="0" y="-46937"/>
            <a:ext cx="12197792" cy="6891728"/>
          </a:xfrm>
          <a:prstGeom prst="rect">
            <a:avLst/>
          </a:prstGeom>
          <a:gradFill>
            <a:gsLst>
              <a:gs pos="34000">
                <a:schemeClr val="bg1"/>
              </a:gs>
              <a:gs pos="77000">
                <a:schemeClr val="bg1">
                  <a:alpha val="84104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47" name="Rounded Rectangle 225">
            <a:extLst>
              <a:ext uri="{FF2B5EF4-FFF2-40B4-BE49-F238E27FC236}">
                <a16:creationId xmlns:a16="http://schemas.microsoft.com/office/drawing/2014/main" id="{A1F37391-AB98-F805-C723-7C19428E8FD9}"/>
              </a:ext>
            </a:extLst>
          </p:cNvPr>
          <p:cNvSpPr/>
          <p:nvPr/>
        </p:nvSpPr>
        <p:spPr>
          <a:xfrm>
            <a:off x="8062839" y="1499100"/>
            <a:ext cx="3523067" cy="4831640"/>
          </a:xfrm>
          <a:prstGeom prst="roundRect">
            <a:avLst>
              <a:gd name="adj" fmla="val 5656"/>
            </a:avLst>
          </a:prstGeom>
          <a:gradFill>
            <a:gsLst>
              <a:gs pos="4800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 w="9525">
            <a:noFill/>
          </a:ln>
          <a:effectLst>
            <a:outerShdw blurRad="127000" dir="5400000" algn="ctr" rotWithShape="0">
              <a:srgbClr val="000000">
                <a:alpha val="91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09" name="Round Same-side Corner of Rectangle 108">
            <a:extLst>
              <a:ext uri="{FF2B5EF4-FFF2-40B4-BE49-F238E27FC236}">
                <a16:creationId xmlns:a16="http://schemas.microsoft.com/office/drawing/2014/main" id="{08A4956E-30B2-FA8D-B581-4106798A7649}"/>
              </a:ext>
            </a:extLst>
          </p:cNvPr>
          <p:cNvSpPr/>
          <p:nvPr/>
        </p:nvSpPr>
        <p:spPr>
          <a:xfrm>
            <a:off x="8056741" y="1490709"/>
            <a:ext cx="3531049" cy="984029"/>
          </a:xfrm>
          <a:prstGeom prst="round2SameRect">
            <a:avLst/>
          </a:prstGeom>
          <a:gradFill>
            <a:gsLst>
              <a:gs pos="0">
                <a:srgbClr val="92D050"/>
              </a:gs>
              <a:gs pos="69000">
                <a:srgbClr val="00B05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pic>
        <p:nvPicPr>
          <p:cNvPr id="77" name="Picture 76" descr="A person smoking a cigarette and a person in glasses&#10;&#10;AI-generated content may be incorrect.">
            <a:extLst>
              <a:ext uri="{FF2B5EF4-FFF2-40B4-BE49-F238E27FC236}">
                <a16:creationId xmlns:a16="http://schemas.microsoft.com/office/drawing/2014/main" id="{F5D9CFD3-65B9-5F73-5E97-81272B577B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360" y="5180221"/>
            <a:ext cx="3523148" cy="1702800"/>
          </a:xfrm>
          <a:prstGeom prst="roundRect">
            <a:avLst>
              <a:gd name="adj" fmla="val 5970"/>
            </a:avLst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C6A892-C918-FCFB-C483-253E8E779E9C}"/>
              </a:ext>
            </a:extLst>
          </p:cNvPr>
          <p:cNvSpPr txBox="1">
            <a:spLocks/>
          </p:cNvSpPr>
          <p:nvPr/>
        </p:nvSpPr>
        <p:spPr>
          <a:xfrm>
            <a:off x="640781" y="6538838"/>
            <a:ext cx="4590130" cy="1382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0EC099C-66D8-3B47-8ADF-CEBB7AE9ABE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|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14A5B-F06E-F7D4-DCE6-C608D14D2C43}"/>
              </a:ext>
            </a:extLst>
          </p:cNvPr>
          <p:cNvSpPr txBox="1"/>
          <p:nvPr/>
        </p:nvSpPr>
        <p:spPr>
          <a:xfrm>
            <a:off x="-9314" y="-7236"/>
            <a:ext cx="1205068" cy="312358"/>
          </a:xfrm>
          <a:prstGeom prst="rect">
            <a:avLst/>
          </a:prstGeom>
          <a:solidFill>
            <a:srgbClr val="ED700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Champion 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76838-0731-ABD8-E041-D53ACE47A210}"/>
              </a:ext>
            </a:extLst>
          </p:cNvPr>
          <p:cNvSpPr txBox="1"/>
          <p:nvPr/>
        </p:nvSpPr>
        <p:spPr>
          <a:xfrm>
            <a:off x="1195754" y="-7236"/>
            <a:ext cx="1090246" cy="31235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RTB: Quality</a:t>
            </a:r>
          </a:p>
        </p:txBody>
      </p:sp>
      <p:sp>
        <p:nvSpPr>
          <p:cNvPr id="85" name="Title 6">
            <a:extLst>
              <a:ext uri="{FF2B5EF4-FFF2-40B4-BE49-F238E27FC236}">
                <a16:creationId xmlns:a16="http://schemas.microsoft.com/office/drawing/2014/main" id="{3A217BE5-4DA7-0F4C-907B-29BBE697A62B}"/>
              </a:ext>
            </a:extLst>
          </p:cNvPr>
          <p:cNvSpPr txBox="1">
            <a:spLocks/>
          </p:cNvSpPr>
          <p:nvPr/>
        </p:nvSpPr>
        <p:spPr>
          <a:xfrm>
            <a:off x="367175" y="494810"/>
            <a:ext cx="4762209" cy="50782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2100" b="1" dirty="0">
                <a:solidFill>
                  <a:schemeClr val="accent1"/>
                </a:solidFill>
                <a:latin typeface="Roboto Slab"/>
                <a:ea typeface="Roboto Slab"/>
                <a:cs typeface="Roboto Slab"/>
              </a:rPr>
              <a:t>Rationale for RTB: Quality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9669F6-BAEB-F896-726C-3C53921257F8}"/>
              </a:ext>
            </a:extLst>
          </p:cNvPr>
          <p:cNvSpPr txBox="1"/>
          <p:nvPr/>
        </p:nvSpPr>
        <p:spPr>
          <a:xfrm>
            <a:off x="5365832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A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Slab Light" pitchFamily="2" charset="0"/>
                <a:ea typeface="Roboto Slab Light" pitchFamily="2" charset="0"/>
              </a:rPr>
              <a:t>Challenge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E8B1829-81C9-C774-D67F-7C65FAA38217}"/>
              </a:ext>
            </a:extLst>
          </p:cNvPr>
          <p:cNvSpPr txBox="1"/>
          <p:nvPr/>
        </p:nvSpPr>
        <p:spPr>
          <a:xfrm>
            <a:off x="6647164" y="582530"/>
            <a:ext cx="1271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Research &amp; Results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176DC78-6ED1-1C38-7A2A-38181122658D}"/>
              </a:ext>
            </a:extLst>
          </p:cNvPr>
          <p:cNvSpPr txBox="1"/>
          <p:nvPr/>
        </p:nvSpPr>
        <p:spPr>
          <a:xfrm>
            <a:off x="7921550" y="582530"/>
            <a:ext cx="1271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Roboto Slab Light" pitchFamily="2" charset="0"/>
                <a:ea typeface="Roboto Slab Light" pitchFamily="2" charset="0"/>
              </a:rPr>
              <a:t>KV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01D7DA6-D585-2B7F-60EE-C8AF9F8BAFDF}"/>
              </a:ext>
            </a:extLst>
          </p:cNvPr>
          <p:cNvCxnSpPr>
            <a:cxnSpLocks/>
          </p:cNvCxnSpPr>
          <p:nvPr/>
        </p:nvCxnSpPr>
        <p:spPr>
          <a:xfrm>
            <a:off x="5946741" y="379641"/>
            <a:ext cx="26107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ED99BAF6-F1FF-5937-3C8E-52BFB6A5D236}"/>
              </a:ext>
            </a:extLst>
          </p:cNvPr>
          <p:cNvSpPr/>
          <p:nvPr/>
        </p:nvSpPr>
        <p:spPr>
          <a:xfrm>
            <a:off x="5901779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 Same-side Corner of Rectangle 106">
            <a:extLst>
              <a:ext uri="{FF2B5EF4-FFF2-40B4-BE49-F238E27FC236}">
                <a16:creationId xmlns:a16="http://schemas.microsoft.com/office/drawing/2014/main" id="{6E08A988-9A62-A50B-F95F-DDDCF06ED281}"/>
              </a:ext>
            </a:extLst>
          </p:cNvPr>
          <p:cNvSpPr/>
          <p:nvPr/>
        </p:nvSpPr>
        <p:spPr>
          <a:xfrm>
            <a:off x="4165378" y="1541286"/>
            <a:ext cx="3531049" cy="984029"/>
          </a:xfrm>
          <a:prstGeom prst="round2Same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9000">
                <a:schemeClr val="accent1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AB1769A-2A00-679C-C254-C7D87A5C886A}"/>
              </a:ext>
            </a:extLst>
          </p:cNvPr>
          <p:cNvSpPr/>
          <p:nvPr/>
        </p:nvSpPr>
        <p:spPr>
          <a:xfrm>
            <a:off x="718342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49E9B14-F545-AA7B-F096-FFAD927BA94F}"/>
              </a:ext>
            </a:extLst>
          </p:cNvPr>
          <p:cNvSpPr/>
          <p:nvPr/>
        </p:nvSpPr>
        <p:spPr>
          <a:xfrm>
            <a:off x="8460503" y="285856"/>
            <a:ext cx="199292" cy="19929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8F2458C-C6E4-010A-3849-1BF88FAE8120}"/>
              </a:ext>
            </a:extLst>
          </p:cNvPr>
          <p:cNvCxnSpPr>
            <a:cxnSpLocks/>
          </p:cNvCxnSpPr>
          <p:nvPr/>
        </p:nvCxnSpPr>
        <p:spPr>
          <a:xfrm flipH="1">
            <a:off x="-9314" y="1097201"/>
            <a:ext cx="122013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 1">
            <a:extLst>
              <a:ext uri="{FF2B5EF4-FFF2-40B4-BE49-F238E27FC236}">
                <a16:creationId xmlns:a16="http://schemas.microsoft.com/office/drawing/2014/main" id="{9211458A-7F19-67A2-6C57-974276873F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625" y="370512"/>
            <a:ext cx="1049484" cy="369021"/>
          </a:xfrm>
          <a:prstGeom prst="rect">
            <a:avLst/>
          </a:prstGeom>
          <a:noFill/>
        </p:spPr>
      </p:pic>
      <p:pic>
        <p:nvPicPr>
          <p:cNvPr id="95" name="Picture 94" descr="A yellow and red logo&#10;&#10;Description automatically generated">
            <a:extLst>
              <a:ext uri="{FF2B5EF4-FFF2-40B4-BE49-F238E27FC236}">
                <a16:creationId xmlns:a16="http://schemas.microsoft.com/office/drawing/2014/main" id="{2C570346-0C45-B849-3E64-8675E2FCD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58" b="17897"/>
          <a:stretch/>
        </p:blipFill>
        <p:spPr>
          <a:xfrm>
            <a:off x="9595821" y="329703"/>
            <a:ext cx="934107" cy="432223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61FDEED-7C4C-27CE-1C0E-C6E122F3B77C}"/>
              </a:ext>
            </a:extLst>
          </p:cNvPr>
          <p:cNvCxnSpPr>
            <a:cxnSpLocks/>
          </p:cNvCxnSpPr>
          <p:nvPr/>
        </p:nvCxnSpPr>
        <p:spPr>
          <a:xfrm>
            <a:off x="9245583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D729C6A-CD37-2429-526A-5802254A792C}"/>
              </a:ext>
            </a:extLst>
          </p:cNvPr>
          <p:cNvCxnSpPr>
            <a:cxnSpLocks/>
          </p:cNvCxnSpPr>
          <p:nvPr/>
        </p:nvCxnSpPr>
        <p:spPr>
          <a:xfrm>
            <a:off x="5243738" y="-10282"/>
            <a:ext cx="0" cy="110748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237">
            <a:extLst>
              <a:ext uri="{FF2B5EF4-FFF2-40B4-BE49-F238E27FC236}">
                <a16:creationId xmlns:a16="http://schemas.microsoft.com/office/drawing/2014/main" id="{736A11A7-EA5F-9F9D-C82B-8A9D347131C9}"/>
              </a:ext>
            </a:extLst>
          </p:cNvPr>
          <p:cNvSpPr>
            <a:spLocks noEditPoints="1"/>
          </p:cNvSpPr>
          <p:nvPr/>
        </p:nvSpPr>
        <p:spPr bwMode="auto">
          <a:xfrm>
            <a:off x="8326404" y="5129205"/>
            <a:ext cx="593248" cy="482951"/>
          </a:xfrm>
          <a:custGeom>
            <a:avLst/>
            <a:gdLst>
              <a:gd name="T0" fmla="*/ 29 w 63"/>
              <a:gd name="T1" fmla="*/ 46 h 53"/>
              <a:gd name="T2" fmla="*/ 22 w 63"/>
              <a:gd name="T3" fmla="*/ 53 h 53"/>
              <a:gd name="T4" fmla="*/ 7 w 63"/>
              <a:gd name="T5" fmla="*/ 53 h 53"/>
              <a:gd name="T6" fmla="*/ 0 w 63"/>
              <a:gd name="T7" fmla="*/ 46 h 53"/>
              <a:gd name="T8" fmla="*/ 0 w 63"/>
              <a:gd name="T9" fmla="*/ 19 h 53"/>
              <a:gd name="T10" fmla="*/ 19 w 63"/>
              <a:gd name="T11" fmla="*/ 0 h 53"/>
              <a:gd name="T12" fmla="*/ 22 w 63"/>
              <a:gd name="T13" fmla="*/ 0 h 53"/>
              <a:gd name="T14" fmla="*/ 24 w 63"/>
              <a:gd name="T15" fmla="*/ 2 h 53"/>
              <a:gd name="T16" fmla="*/ 24 w 63"/>
              <a:gd name="T17" fmla="*/ 7 h 53"/>
              <a:gd name="T18" fmla="*/ 22 w 63"/>
              <a:gd name="T19" fmla="*/ 9 h 53"/>
              <a:gd name="T20" fmla="*/ 19 w 63"/>
              <a:gd name="T21" fmla="*/ 9 h 53"/>
              <a:gd name="T22" fmla="*/ 9 w 63"/>
              <a:gd name="T23" fmla="*/ 19 h 53"/>
              <a:gd name="T24" fmla="*/ 9 w 63"/>
              <a:gd name="T25" fmla="*/ 20 h 53"/>
              <a:gd name="T26" fmla="*/ 13 w 63"/>
              <a:gd name="T27" fmla="*/ 24 h 53"/>
              <a:gd name="T28" fmla="*/ 22 w 63"/>
              <a:gd name="T29" fmla="*/ 24 h 53"/>
              <a:gd name="T30" fmla="*/ 29 w 63"/>
              <a:gd name="T31" fmla="*/ 31 h 53"/>
              <a:gd name="T32" fmla="*/ 29 w 63"/>
              <a:gd name="T33" fmla="*/ 46 h 53"/>
              <a:gd name="T34" fmla="*/ 63 w 63"/>
              <a:gd name="T35" fmla="*/ 46 h 53"/>
              <a:gd name="T36" fmla="*/ 56 w 63"/>
              <a:gd name="T37" fmla="*/ 53 h 53"/>
              <a:gd name="T38" fmla="*/ 41 w 63"/>
              <a:gd name="T39" fmla="*/ 53 h 53"/>
              <a:gd name="T40" fmla="*/ 34 w 63"/>
              <a:gd name="T41" fmla="*/ 46 h 53"/>
              <a:gd name="T42" fmla="*/ 34 w 63"/>
              <a:gd name="T43" fmla="*/ 19 h 53"/>
              <a:gd name="T44" fmla="*/ 53 w 63"/>
              <a:gd name="T45" fmla="*/ 0 h 53"/>
              <a:gd name="T46" fmla="*/ 56 w 63"/>
              <a:gd name="T47" fmla="*/ 0 h 53"/>
              <a:gd name="T48" fmla="*/ 58 w 63"/>
              <a:gd name="T49" fmla="*/ 2 h 53"/>
              <a:gd name="T50" fmla="*/ 58 w 63"/>
              <a:gd name="T51" fmla="*/ 7 h 53"/>
              <a:gd name="T52" fmla="*/ 56 w 63"/>
              <a:gd name="T53" fmla="*/ 9 h 53"/>
              <a:gd name="T54" fmla="*/ 53 w 63"/>
              <a:gd name="T55" fmla="*/ 9 h 53"/>
              <a:gd name="T56" fmla="*/ 43 w 63"/>
              <a:gd name="T57" fmla="*/ 19 h 53"/>
              <a:gd name="T58" fmla="*/ 43 w 63"/>
              <a:gd name="T59" fmla="*/ 20 h 53"/>
              <a:gd name="T60" fmla="*/ 47 w 63"/>
              <a:gd name="T61" fmla="*/ 24 h 53"/>
              <a:gd name="T62" fmla="*/ 56 w 63"/>
              <a:gd name="T63" fmla="*/ 24 h 53"/>
              <a:gd name="T64" fmla="*/ 63 w 63"/>
              <a:gd name="T65" fmla="*/ 31 h 53"/>
              <a:gd name="T66" fmla="*/ 63 w 63"/>
              <a:gd name="T67" fmla="*/ 46 h 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3">
                <a:moveTo>
                  <a:pt x="29" y="46"/>
                </a:moveTo>
                <a:cubicBezTo>
                  <a:pt x="29" y="50"/>
                  <a:pt x="26" y="53"/>
                  <a:pt x="22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0"/>
                  <a:pt x="0" y="46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8"/>
                  <a:pt x="8" y="0"/>
                  <a:pt x="19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3" y="0"/>
                  <a:pt x="24" y="1"/>
                  <a:pt x="24" y="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8"/>
                  <a:pt x="23" y="9"/>
                  <a:pt x="22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4" y="9"/>
                  <a:pt x="9" y="14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2"/>
                  <a:pt x="11" y="24"/>
                  <a:pt x="1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6" y="24"/>
                  <a:pt x="29" y="27"/>
                  <a:pt x="29" y="31"/>
                </a:cubicBezTo>
                <a:lnTo>
                  <a:pt x="29" y="46"/>
                </a:lnTo>
                <a:close/>
                <a:moveTo>
                  <a:pt x="63" y="46"/>
                </a:moveTo>
                <a:cubicBezTo>
                  <a:pt x="63" y="50"/>
                  <a:pt x="60" y="53"/>
                  <a:pt x="56" y="53"/>
                </a:cubicBezTo>
                <a:cubicBezTo>
                  <a:pt x="41" y="53"/>
                  <a:pt x="41" y="53"/>
                  <a:pt x="41" y="53"/>
                </a:cubicBezTo>
                <a:cubicBezTo>
                  <a:pt x="37" y="53"/>
                  <a:pt x="34" y="50"/>
                  <a:pt x="34" y="46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8"/>
                  <a:pt x="43" y="0"/>
                  <a:pt x="53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7" y="0"/>
                  <a:pt x="58" y="1"/>
                  <a:pt x="58" y="2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8"/>
                  <a:pt x="57" y="9"/>
                  <a:pt x="56" y="9"/>
                </a:cubicBezTo>
                <a:cubicBezTo>
                  <a:pt x="53" y="9"/>
                  <a:pt x="53" y="9"/>
                  <a:pt x="53" y="9"/>
                </a:cubicBezTo>
                <a:cubicBezTo>
                  <a:pt x="48" y="9"/>
                  <a:pt x="43" y="14"/>
                  <a:pt x="43" y="19"/>
                </a:cubicBezTo>
                <a:cubicBezTo>
                  <a:pt x="43" y="20"/>
                  <a:pt x="43" y="20"/>
                  <a:pt x="43" y="20"/>
                </a:cubicBezTo>
                <a:cubicBezTo>
                  <a:pt x="43" y="22"/>
                  <a:pt x="45" y="24"/>
                  <a:pt x="47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60" y="24"/>
                  <a:pt x="63" y="27"/>
                  <a:pt x="63" y="31"/>
                </a:cubicBezTo>
                <a:lnTo>
                  <a:pt x="63" y="46"/>
                </a:lnTo>
                <a:close/>
              </a:path>
            </a:pathLst>
          </a:custGeom>
          <a:gradFill>
            <a:gsLst>
              <a:gs pos="0">
                <a:srgbClr val="92D050"/>
              </a:gs>
              <a:gs pos="69000">
                <a:srgbClr val="00B050"/>
              </a:gs>
            </a:gsLst>
            <a:lin ang="0" scaled="0"/>
          </a:gradFill>
          <a:ln w="12700">
            <a:noFill/>
            <a:round/>
            <a:headEnd/>
            <a:tailEnd/>
          </a:ln>
        </p:spPr>
        <p:txBody>
          <a:bodyPr/>
          <a:lstStyle/>
          <a:p>
            <a:pPr defTabSz="914377"/>
            <a:endParaRPr lang="de-D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37D2F4-A363-F88D-FC0D-4C5C509CCF23}"/>
              </a:ext>
            </a:extLst>
          </p:cNvPr>
          <p:cNvGrpSpPr/>
          <p:nvPr/>
        </p:nvGrpSpPr>
        <p:grpSpPr>
          <a:xfrm>
            <a:off x="8372659" y="1652822"/>
            <a:ext cx="796503" cy="575595"/>
            <a:chOff x="5222023" y="1897841"/>
            <a:chExt cx="989826" cy="715301"/>
          </a:xfrm>
          <a:solidFill>
            <a:schemeClr val="bg1"/>
          </a:solidFill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C54AEAF2-7876-9E62-583A-BCCA1C4F5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800000">
              <a:off x="5933224" y="2081610"/>
              <a:ext cx="278625" cy="531531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6D3C8899-DB76-6517-9FA4-C4D5FD7FB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26823" y="1897841"/>
              <a:ext cx="374956" cy="715301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A12E7247-D6D3-EA86-6C2C-861992AD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700000">
              <a:off x="5222023" y="2081611"/>
              <a:ext cx="278625" cy="531531"/>
            </a:xfrm>
            <a:prstGeom prst="rect">
              <a:avLst/>
            </a:prstGeom>
          </p:spPr>
        </p:pic>
      </p:grpSp>
      <p:sp>
        <p:nvSpPr>
          <p:cNvPr id="59" name="Title 6">
            <a:extLst>
              <a:ext uri="{FF2B5EF4-FFF2-40B4-BE49-F238E27FC236}">
                <a16:creationId xmlns:a16="http://schemas.microsoft.com/office/drawing/2014/main" id="{FD62D802-3282-6E6D-3C6F-25A5836BF397}"/>
              </a:ext>
            </a:extLst>
          </p:cNvPr>
          <p:cNvSpPr txBox="1">
            <a:spLocks/>
          </p:cNvSpPr>
          <p:nvPr/>
        </p:nvSpPr>
        <p:spPr>
          <a:xfrm>
            <a:off x="8062757" y="2823600"/>
            <a:ext cx="3523148" cy="633958"/>
          </a:xfrm>
          <a:prstGeom prst="rect">
            <a:avLst/>
          </a:prstGeom>
        </p:spPr>
        <p:txBody>
          <a:bodyPr lIns="251999" tIns="0" rIns="251999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80"/>
              </a:lnSpc>
              <a:spcAft>
                <a:spcPts val="1800"/>
              </a:spcAft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After segmenting tastes preference and understanding Champion consumers' preferred blend, we focused on the new Champion blend, </a:t>
            </a:r>
            <a:r>
              <a:rPr lang="en-A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identifying its USP </a:t>
            </a: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that align with Champion's quality image.</a:t>
            </a:r>
          </a:p>
          <a:p>
            <a:pPr>
              <a:lnSpc>
                <a:spcPts val="1680"/>
              </a:lnSpc>
              <a:spcAft>
                <a:spcPts val="1800"/>
              </a:spcAft>
            </a:pPr>
            <a:endParaRPr lang="en-AU" sz="1300" dirty="0">
              <a:solidFill>
                <a:schemeClr val="tx1">
                  <a:lumMod val="75000"/>
                  <a:lumOff val="25000"/>
                </a:schemeClr>
              </a:solidFill>
              <a:latin typeface="Roboto Slab Light" pitchFamily="2" charset="0"/>
              <a:ea typeface="Roboto Slab Light" pitchFamily="2" charset="0"/>
              <a:cs typeface="Roboto Slab"/>
            </a:endParaRPr>
          </a:p>
          <a:p>
            <a:pPr>
              <a:lnSpc>
                <a:spcPts val="1680"/>
              </a:lnSpc>
              <a:spcAft>
                <a:spcPts val="1800"/>
              </a:spcAft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	Hence the RTB:</a:t>
            </a:r>
          </a:p>
        </p:txBody>
      </p:sp>
      <p:sp>
        <p:nvSpPr>
          <p:cNvPr id="63" name="Title 6">
            <a:extLst>
              <a:ext uri="{FF2B5EF4-FFF2-40B4-BE49-F238E27FC236}">
                <a16:creationId xmlns:a16="http://schemas.microsoft.com/office/drawing/2014/main" id="{01ED96C2-0B7A-980E-0B82-4E891B205101}"/>
              </a:ext>
            </a:extLst>
          </p:cNvPr>
          <p:cNvSpPr txBox="1">
            <a:spLocks/>
          </p:cNvSpPr>
          <p:nvPr/>
        </p:nvSpPr>
        <p:spPr>
          <a:xfrm>
            <a:off x="9365500" y="5127939"/>
            <a:ext cx="2254201" cy="633958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080"/>
              </a:lnSpc>
              <a:spcAft>
                <a:spcPts val="1800"/>
              </a:spcAft>
            </a:pPr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Roboto Slab"/>
              </a:rPr>
              <a:t>Hand picked &amp; hand stripped tobaccos</a:t>
            </a:r>
          </a:p>
        </p:txBody>
      </p:sp>
      <p:sp>
        <p:nvSpPr>
          <p:cNvPr id="64" name="Title 6">
            <a:extLst>
              <a:ext uri="{FF2B5EF4-FFF2-40B4-BE49-F238E27FC236}">
                <a16:creationId xmlns:a16="http://schemas.microsoft.com/office/drawing/2014/main" id="{C6295383-93BF-DE0A-12DA-54CD2FD758CC}"/>
              </a:ext>
            </a:extLst>
          </p:cNvPr>
          <p:cNvSpPr txBox="1">
            <a:spLocks/>
          </p:cNvSpPr>
          <p:nvPr/>
        </p:nvSpPr>
        <p:spPr>
          <a:xfrm>
            <a:off x="4177410" y="2894886"/>
            <a:ext cx="3523148" cy="633958"/>
          </a:xfrm>
          <a:prstGeom prst="rect">
            <a:avLst/>
          </a:prstGeom>
        </p:spPr>
        <p:txBody>
          <a:bodyPr lIns="251999" tIns="0" rIns="251999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80"/>
              </a:lnSpc>
              <a:spcAft>
                <a:spcPts val="1800"/>
              </a:spcAft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The headline strategy for Champion ahead of NTS was to be the destination for the disrupted specialist brand smokers – </a:t>
            </a:r>
            <a:r>
              <a:rPr lang="en-A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a trusted brand, with quality tobacco (best new product) and experience</a:t>
            </a: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.</a:t>
            </a:r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88D9092A-8AC6-C178-3DB4-36EAB188B876}"/>
              </a:ext>
            </a:extLst>
          </p:cNvPr>
          <p:cNvSpPr/>
          <p:nvPr/>
        </p:nvSpPr>
        <p:spPr>
          <a:xfrm>
            <a:off x="7431524" y="1882375"/>
            <a:ext cx="571386" cy="403844"/>
          </a:xfrm>
          <a:prstGeom prst="rightArrow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46000">
                <a:schemeClr val="bg1">
                  <a:lumMod val="85000"/>
                </a:schemeClr>
              </a:gs>
              <a:gs pos="85000">
                <a:schemeClr val="bg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b="1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DA79B04E-353D-FE29-2154-0DF7F05134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6164" y="1677997"/>
            <a:ext cx="697136" cy="697136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FA99FD-7A77-A9DF-2364-58980C420580}"/>
              </a:ext>
            </a:extLst>
          </p:cNvPr>
          <p:cNvCxnSpPr>
            <a:cxnSpLocks/>
          </p:cNvCxnSpPr>
          <p:nvPr/>
        </p:nvCxnSpPr>
        <p:spPr>
          <a:xfrm flipH="1">
            <a:off x="4625371" y="4323321"/>
            <a:ext cx="3679064" cy="0"/>
          </a:xfrm>
          <a:prstGeom prst="straightConnector1">
            <a:avLst/>
          </a:prstGeom>
          <a:ln w="6350">
            <a:gradFill>
              <a:gsLst>
                <a:gs pos="51000">
                  <a:schemeClr val="accent6">
                    <a:alpha val="25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263D85A6-FDD5-5D57-6E31-5D54B1FD07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2293" y="5774429"/>
            <a:ext cx="2163907" cy="877065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A25E85F4-5C06-F485-900C-7FEE15A97DBC}"/>
              </a:ext>
            </a:extLst>
          </p:cNvPr>
          <p:cNvSpPr txBox="1"/>
          <p:nvPr/>
        </p:nvSpPr>
        <p:spPr>
          <a:xfrm>
            <a:off x="5322336" y="1751527"/>
            <a:ext cx="1903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Portfolio Strategy ahead of NTS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BED5EB7-83E1-BC70-6D17-D52BD4BB9AA1}"/>
              </a:ext>
            </a:extLst>
          </p:cNvPr>
          <p:cNvSpPr txBox="1"/>
          <p:nvPr/>
        </p:nvSpPr>
        <p:spPr>
          <a:xfrm>
            <a:off x="9401413" y="1700950"/>
            <a:ext cx="1903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Establishing the RTB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5E652B8-742C-4943-6D73-58461CD74A4B}"/>
              </a:ext>
            </a:extLst>
          </p:cNvPr>
          <p:cNvCxnSpPr>
            <a:cxnSpLocks/>
          </p:cNvCxnSpPr>
          <p:nvPr/>
        </p:nvCxnSpPr>
        <p:spPr>
          <a:xfrm flipV="1">
            <a:off x="9085815" y="5005317"/>
            <a:ext cx="0" cy="1948760"/>
          </a:xfrm>
          <a:prstGeom prst="straightConnector1">
            <a:avLst/>
          </a:prstGeom>
          <a:ln w="6350">
            <a:gradFill>
              <a:gsLst>
                <a:gs pos="51000">
                  <a:schemeClr val="accent6">
                    <a:alpha val="25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</a:gra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6">
            <a:extLst>
              <a:ext uri="{FF2B5EF4-FFF2-40B4-BE49-F238E27FC236}">
                <a16:creationId xmlns:a16="http://schemas.microsoft.com/office/drawing/2014/main" id="{B1C96D93-CD5F-BC24-1842-3DF674EDD013}"/>
              </a:ext>
            </a:extLst>
          </p:cNvPr>
          <p:cNvSpPr txBox="1">
            <a:spLocks/>
          </p:cNvSpPr>
          <p:nvPr/>
        </p:nvSpPr>
        <p:spPr>
          <a:xfrm>
            <a:off x="4173279" y="4411631"/>
            <a:ext cx="3523148" cy="633958"/>
          </a:xfrm>
          <a:prstGeom prst="rect">
            <a:avLst/>
          </a:prstGeom>
        </p:spPr>
        <p:txBody>
          <a:bodyPr lIns="251999" tIns="0" rIns="251999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ts val="1680"/>
              </a:lnSpc>
              <a:spcAft>
                <a:spcPts val="1800"/>
              </a:spcAft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A trusted brand</a:t>
            </a:r>
          </a:p>
          <a:p>
            <a:pPr marL="285750" indent="-285750">
              <a:lnSpc>
                <a:spcPts val="1680"/>
              </a:lnSpc>
              <a:spcAft>
                <a:spcPts val="1800"/>
              </a:spcAft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For specialist smokers</a:t>
            </a:r>
          </a:p>
          <a:p>
            <a:pPr marL="285750" indent="-285750">
              <a:lnSpc>
                <a:spcPts val="1680"/>
              </a:lnSpc>
              <a:spcAft>
                <a:spcPts val="1800"/>
              </a:spcAft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</a:pP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A great experience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8A674D9-2CB3-4C1C-9ED3-A34076F413D1}"/>
              </a:ext>
            </a:extLst>
          </p:cNvPr>
          <p:cNvCxnSpPr>
            <a:cxnSpLocks/>
          </p:cNvCxnSpPr>
          <p:nvPr/>
        </p:nvCxnSpPr>
        <p:spPr>
          <a:xfrm flipH="1">
            <a:off x="3982130" y="4740227"/>
            <a:ext cx="3679064" cy="0"/>
          </a:xfrm>
          <a:prstGeom prst="straightConnector1">
            <a:avLst/>
          </a:prstGeom>
          <a:ln w="6350">
            <a:gradFill>
              <a:gsLst>
                <a:gs pos="51000">
                  <a:schemeClr val="accent6">
                    <a:alpha val="25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9085E62-420C-719A-E0E0-7F26EB96BF88}"/>
              </a:ext>
            </a:extLst>
          </p:cNvPr>
          <p:cNvCxnSpPr>
            <a:cxnSpLocks/>
          </p:cNvCxnSpPr>
          <p:nvPr/>
        </p:nvCxnSpPr>
        <p:spPr>
          <a:xfrm flipH="1">
            <a:off x="3982130" y="5182016"/>
            <a:ext cx="3679064" cy="0"/>
          </a:xfrm>
          <a:prstGeom prst="straightConnector1">
            <a:avLst/>
          </a:prstGeom>
          <a:ln w="6350">
            <a:gradFill>
              <a:gsLst>
                <a:gs pos="51000">
                  <a:schemeClr val="accent6">
                    <a:alpha val="25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B8BEEF-46D7-66C0-3218-7C48DEF3AEDF}"/>
              </a:ext>
            </a:extLst>
          </p:cNvPr>
          <p:cNvCxnSpPr>
            <a:cxnSpLocks/>
          </p:cNvCxnSpPr>
          <p:nvPr/>
        </p:nvCxnSpPr>
        <p:spPr>
          <a:xfrm flipH="1">
            <a:off x="4092710" y="4261175"/>
            <a:ext cx="3679064" cy="0"/>
          </a:xfrm>
          <a:prstGeom prst="straightConnector1">
            <a:avLst/>
          </a:prstGeom>
          <a:ln w="6350">
            <a:gradFill>
              <a:gsLst>
                <a:gs pos="51000">
                  <a:schemeClr val="accent6">
                    <a:alpha val="25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prstDash val="soli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25">
            <a:extLst>
              <a:ext uri="{FF2B5EF4-FFF2-40B4-BE49-F238E27FC236}">
                <a16:creationId xmlns:a16="http://schemas.microsoft.com/office/drawing/2014/main" id="{17E8B85F-3630-0FFD-25BB-E7821949BA20}"/>
              </a:ext>
            </a:extLst>
          </p:cNvPr>
          <p:cNvSpPr/>
          <p:nvPr/>
        </p:nvSpPr>
        <p:spPr>
          <a:xfrm>
            <a:off x="342522" y="1570121"/>
            <a:ext cx="3523067" cy="4831640"/>
          </a:xfrm>
          <a:prstGeom prst="roundRect">
            <a:avLst>
              <a:gd name="adj" fmla="val 5656"/>
            </a:avLst>
          </a:prstGeom>
          <a:gradFill>
            <a:gsLst>
              <a:gs pos="48000">
                <a:schemeClr val="bg1"/>
              </a:gs>
              <a:gs pos="100000">
                <a:schemeClr val="bg1">
                  <a:lumMod val="95000"/>
                  <a:alpha val="0"/>
                </a:schemeClr>
              </a:gs>
            </a:gsLst>
            <a:lin ang="5400000" scaled="1"/>
          </a:gradFill>
          <a:ln w="9525">
            <a:noFill/>
          </a:ln>
          <a:effectLst>
            <a:outerShdw blurRad="127000" dir="5400000" algn="ctr" rotWithShape="0">
              <a:srgbClr val="000000">
                <a:alpha val="912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Roboto Slab Light" pitchFamily="2" charset="0"/>
              <a:ea typeface="Roboto Slab Light" pitchFamily="2" charset="0"/>
              <a:cs typeface="+mj-cs"/>
            </a:endParaRPr>
          </a:p>
        </p:txBody>
      </p:sp>
      <p:sp>
        <p:nvSpPr>
          <p:cNvPr id="25" name="Round Same-side Corner of Rectangle 107">
            <a:extLst>
              <a:ext uri="{FF2B5EF4-FFF2-40B4-BE49-F238E27FC236}">
                <a16:creationId xmlns:a16="http://schemas.microsoft.com/office/drawing/2014/main" id="{5BE19B1C-5957-D000-B1A8-DBCB5BF72136}"/>
              </a:ext>
            </a:extLst>
          </p:cNvPr>
          <p:cNvSpPr/>
          <p:nvPr/>
        </p:nvSpPr>
        <p:spPr>
          <a:xfrm>
            <a:off x="324514" y="1561730"/>
            <a:ext cx="3531049" cy="984029"/>
          </a:xfrm>
          <a:prstGeom prst="round2SameRect">
            <a:avLst/>
          </a:prstGeom>
          <a:gradFill>
            <a:gsLst>
              <a:gs pos="0">
                <a:schemeClr val="accent4"/>
              </a:gs>
              <a:gs pos="69000">
                <a:schemeClr val="accent3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endParaRPr lang="en-US" sz="1300">
              <a:solidFill>
                <a:schemeClr val="tx1"/>
              </a:solidFill>
            </a:endParaRPr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C38BE1D0-E2C6-C2C0-3AF8-18A89ADA3976}"/>
              </a:ext>
            </a:extLst>
          </p:cNvPr>
          <p:cNvSpPr txBox="1">
            <a:spLocks/>
          </p:cNvSpPr>
          <p:nvPr/>
        </p:nvSpPr>
        <p:spPr>
          <a:xfrm>
            <a:off x="523096" y="4208891"/>
            <a:ext cx="3048775" cy="807688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680"/>
              </a:lnSpc>
              <a:spcAft>
                <a:spcPts val="1800"/>
              </a:spcAft>
            </a:pPr>
            <a:r>
              <a:rPr lang="en-A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Quality tobacco </a:t>
            </a: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with a distinctive taste and </a:t>
            </a:r>
            <a:r>
              <a:rPr lang="en-A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pleasant aroma </a:t>
            </a: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that creates a unique smoking experience.</a:t>
            </a: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C47E386D-AA06-BECB-B872-434B200B6E25}"/>
              </a:ext>
            </a:extLst>
          </p:cNvPr>
          <p:cNvSpPr txBox="1">
            <a:spLocks/>
          </p:cNvSpPr>
          <p:nvPr/>
        </p:nvSpPr>
        <p:spPr>
          <a:xfrm>
            <a:off x="518222" y="5268661"/>
            <a:ext cx="2687311" cy="211334"/>
          </a:xfrm>
          <a:prstGeom prst="rect">
            <a:avLst/>
          </a:prstGeom>
        </p:spPr>
        <p:txBody>
          <a:bodyPr lIns="0" tIns="45720" rIns="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AU" sz="1200" b="1" dirty="0">
                <a:solidFill>
                  <a:schemeClr val="accent3"/>
                </a:solidFill>
                <a:latin typeface="Roboto Slab"/>
                <a:ea typeface="Roboto Slab"/>
                <a:cs typeface="Roboto Slab"/>
              </a:rPr>
              <a:t>Functional Benefits</a:t>
            </a: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C454376B-0458-66DC-65D1-24BB116CF27D}"/>
              </a:ext>
            </a:extLst>
          </p:cNvPr>
          <p:cNvSpPr txBox="1">
            <a:spLocks/>
          </p:cNvSpPr>
          <p:nvPr/>
        </p:nvSpPr>
        <p:spPr>
          <a:xfrm>
            <a:off x="509603" y="4963220"/>
            <a:ext cx="3048775" cy="341123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380"/>
              </a:lnSpc>
              <a:spcAft>
                <a:spcPts val="1800"/>
              </a:spcAft>
            </a:pPr>
            <a:r>
              <a:rPr lang="en-AU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  <a:cs typeface="Roboto Slab"/>
              </a:rPr>
              <a:t>Brand Equity Snapshot, Champion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914EC2BE-A54B-388B-AEFF-17ABE89B7B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9025" y="1808223"/>
            <a:ext cx="607490" cy="476846"/>
          </a:xfrm>
          <a:prstGeom prst="rect">
            <a:avLst/>
          </a:prstGeom>
        </p:spPr>
      </p:pic>
      <p:sp>
        <p:nvSpPr>
          <p:cNvPr id="30" name="Right Arrow 72">
            <a:extLst>
              <a:ext uri="{FF2B5EF4-FFF2-40B4-BE49-F238E27FC236}">
                <a16:creationId xmlns:a16="http://schemas.microsoft.com/office/drawing/2014/main" id="{05C95C23-DD35-E698-16A6-5022A1F6820A}"/>
              </a:ext>
            </a:extLst>
          </p:cNvPr>
          <p:cNvSpPr/>
          <p:nvPr/>
        </p:nvSpPr>
        <p:spPr>
          <a:xfrm>
            <a:off x="3585076" y="1902819"/>
            <a:ext cx="571386" cy="403844"/>
          </a:xfrm>
          <a:prstGeom prst="rightArrow">
            <a:avLst/>
          </a:prstGeom>
          <a:gradFill>
            <a:gsLst>
              <a:gs pos="0">
                <a:schemeClr val="bg1">
                  <a:lumMod val="95000"/>
                  <a:alpha val="0"/>
                </a:schemeClr>
              </a:gs>
              <a:gs pos="46000">
                <a:schemeClr val="bg1">
                  <a:lumMod val="85000"/>
                </a:schemeClr>
              </a:gs>
              <a:gs pos="85000">
                <a:schemeClr val="bg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 b="1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1D3039-D50C-CAF4-94EF-3D1081CA511D}"/>
              </a:ext>
            </a:extLst>
          </p:cNvPr>
          <p:cNvSpPr txBox="1"/>
          <p:nvPr/>
        </p:nvSpPr>
        <p:spPr>
          <a:xfrm>
            <a:off x="1311450" y="1803804"/>
            <a:ext cx="2317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Brand Positioning &amp; Functional Benefits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85E865-4929-E6F1-1B7A-A98987AACF9F}"/>
              </a:ext>
            </a:extLst>
          </p:cNvPr>
          <p:cNvSpPr txBox="1"/>
          <p:nvPr/>
        </p:nvSpPr>
        <p:spPr>
          <a:xfrm>
            <a:off x="407379" y="2769133"/>
            <a:ext cx="3297435" cy="1216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Brand Positioning:</a:t>
            </a:r>
          </a:p>
          <a:p>
            <a:pPr>
              <a:lnSpc>
                <a:spcPct val="114000"/>
              </a:lnSpc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A trusted brand with rich Australian heritage, Champion provides smokers with a quality experience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flavour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 &amp; aroma) that’s worth the price​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C18A8D-3925-572F-0A91-3D0A104585FD}"/>
              </a:ext>
            </a:extLst>
          </p:cNvPr>
          <p:cNvSpPr txBox="1"/>
          <p:nvPr/>
        </p:nvSpPr>
        <p:spPr>
          <a:xfrm>
            <a:off x="8241194" y="4156309"/>
            <a:ext cx="3162142" cy="732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  <a:spcAft>
                <a:spcPts val="1800"/>
              </a:spcAft>
            </a:pPr>
            <a:r>
              <a:rPr lang="en-AU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Hand picked &amp; hand stripped </a:t>
            </a:r>
            <a:r>
              <a:rPr lang="en-A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Slab Light" pitchFamily="2" charset="0"/>
                <a:ea typeface="Roboto Slab Light" pitchFamily="2" charset="0"/>
              </a:rPr>
              <a:t>yields a high-quality connotation which aligns with quality tobacco.</a:t>
            </a:r>
          </a:p>
        </p:txBody>
      </p:sp>
    </p:spTree>
    <p:extLst>
      <p:ext uri="{BB962C8B-B14F-4D97-AF65-F5344CB8AC3E}">
        <p14:creationId xmlns:p14="http://schemas.microsoft.com/office/powerpoint/2010/main" val="8585257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fDfVQmnlTYdZXkpXzfYg"/>
</p:tagLst>
</file>

<file path=ppt/theme/theme1.xml><?xml version="1.0" encoding="utf-8"?>
<a:theme xmlns:a="http://schemas.openxmlformats.org/drawingml/2006/main" name="1_Office Theme">
  <a:themeElements>
    <a:clrScheme name="Imperial Brands">
      <a:dk1>
        <a:srgbClr val="000000"/>
      </a:dk1>
      <a:lt1>
        <a:srgbClr val="FFFFFF"/>
      </a:lt1>
      <a:dk2>
        <a:srgbClr val="A5A5A5"/>
      </a:dk2>
      <a:lt2>
        <a:srgbClr val="F1EDE9"/>
      </a:lt2>
      <a:accent1>
        <a:srgbClr val="F07300"/>
      </a:accent1>
      <a:accent2>
        <a:srgbClr val="4B3C32"/>
      </a:accent2>
      <a:accent3>
        <a:srgbClr val="826E5F"/>
      </a:accent3>
      <a:accent4>
        <a:srgbClr val="AFA396"/>
      </a:accent4>
      <a:accent5>
        <a:srgbClr val="5CC1F7"/>
      </a:accent5>
      <a:accent6>
        <a:srgbClr val="416F85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mperial Brands">
  <a:themeElements>
    <a:clrScheme name="Imperila Brands template">
      <a:dk1>
        <a:sysClr val="windowText" lastClr="000000"/>
      </a:dk1>
      <a:lt1>
        <a:sysClr val="window" lastClr="FFFFFF"/>
      </a:lt1>
      <a:dk2>
        <a:srgbClr val="A5A5A5"/>
      </a:dk2>
      <a:lt2>
        <a:srgbClr val="F1EDE9"/>
      </a:lt2>
      <a:accent1>
        <a:srgbClr val="F07300"/>
      </a:accent1>
      <a:accent2>
        <a:srgbClr val="4B3C32"/>
      </a:accent2>
      <a:accent3>
        <a:srgbClr val="826E5F"/>
      </a:accent3>
      <a:accent4>
        <a:srgbClr val="AFA396"/>
      </a:accent4>
      <a:accent5>
        <a:srgbClr val="5CC1F7"/>
      </a:accent5>
      <a:accent6>
        <a:srgbClr val="416F8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tx1"/>
          </a:solidFill>
        </a:ln>
      </a:spPr>
      <a:bodyPr rtlCol="0" anchor="ctr"/>
      <a:lstStyle>
        <a:defPPr algn="ctr">
          <a:lnSpc>
            <a:spcPct val="114000"/>
          </a:lnSpc>
          <a:defRPr sz="13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14000"/>
          </a:lnSpc>
          <a:defRPr sz="1400" dirty="0" err="1" smtClean="0"/>
        </a:defPPr>
      </a:lstStyle>
    </a:txDef>
  </a:objectDefaults>
  <a:extraClrSchemeLst/>
  <a:custClrLst>
    <a:custClr name="Dark Red">
      <a:srgbClr val="9D1C2B"/>
    </a:custClr>
    <a:custClr name="Brigt Red">
      <a:srgbClr val="E61E48"/>
    </a:custClr>
    <a:custClr name="Bright Green">
      <a:srgbClr val="B7BE2D"/>
    </a:custClr>
    <a:custClr name="Dark Green">
      <a:srgbClr val="008A55"/>
    </a:custClr>
    <a:custClr name="Dark Blue">
      <a:srgbClr val="00668C"/>
    </a:custClr>
    <a:custClr name="Bright Blue">
      <a:srgbClr val="55A0CF"/>
    </a:custClr>
    <a:custClr name="Bright Purple">
      <a:srgbClr val="8A508E"/>
    </a:custClr>
    <a:custClr name="Dark Purple">
      <a:srgbClr val="5A0F52"/>
    </a:custClr>
  </a:custClrLst>
</a:theme>
</file>

<file path=ppt/theme/theme3.xml><?xml version="1.0" encoding="utf-8"?>
<a:theme xmlns:a="http://schemas.openxmlformats.org/drawingml/2006/main" name="1_Theme1">
  <a:themeElements>
    <a:clrScheme name="Imperila Brands template">
      <a:dk1>
        <a:sysClr val="windowText" lastClr="000000"/>
      </a:dk1>
      <a:lt1>
        <a:sysClr val="window" lastClr="FFFFFF"/>
      </a:lt1>
      <a:dk2>
        <a:srgbClr val="A5A5A5"/>
      </a:dk2>
      <a:lt2>
        <a:srgbClr val="F1EDE9"/>
      </a:lt2>
      <a:accent1>
        <a:srgbClr val="F07300"/>
      </a:accent1>
      <a:accent2>
        <a:srgbClr val="4B3C32"/>
      </a:accent2>
      <a:accent3>
        <a:srgbClr val="826E5F"/>
      </a:accent3>
      <a:accent4>
        <a:srgbClr val="AFA396"/>
      </a:accent4>
      <a:accent5>
        <a:srgbClr val="5CC1F7"/>
      </a:accent5>
      <a:accent6>
        <a:srgbClr val="416F8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tx1"/>
          </a:solidFill>
        </a:ln>
      </a:spPr>
      <a:bodyPr rtlCol="0" anchor="ctr"/>
      <a:lstStyle>
        <a:defPPr algn="ctr">
          <a:lnSpc>
            <a:spcPct val="114000"/>
          </a:lnSpc>
          <a:defRPr sz="13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14000"/>
          </a:lnSpc>
          <a:defRPr sz="1400" dirty="0" err="1" smtClean="0"/>
        </a:defPPr>
      </a:lstStyle>
    </a:txDef>
  </a:objectDefaults>
  <a:extraClrSchemeLst/>
  <a:custClrLst>
    <a:custClr name="Dark Red">
      <a:srgbClr val="9D1C2B"/>
    </a:custClr>
    <a:custClr name="Brigt Red">
      <a:srgbClr val="E61E48"/>
    </a:custClr>
    <a:custClr name="Bright Green">
      <a:srgbClr val="B7BE2D"/>
    </a:custClr>
    <a:custClr name="Dark Green">
      <a:srgbClr val="008A55"/>
    </a:custClr>
    <a:custClr name="Dark Blue">
      <a:srgbClr val="00668C"/>
    </a:custClr>
    <a:custClr name="Bright Blue">
      <a:srgbClr val="55A0CF"/>
    </a:custClr>
    <a:custClr name="Bright Purple">
      <a:srgbClr val="8A508E"/>
    </a:custClr>
    <a:custClr name="Dark Purple">
      <a:srgbClr val="5A0F52"/>
    </a:custClr>
  </a:custClrLst>
  <a:extLst>
    <a:ext uri="{05A4C25C-085E-4340-85A3-A5531E510DB2}">
      <thm15:themeFamily xmlns:thm15="http://schemas.microsoft.com/office/thememl/2012/main" name="Theme1" id="{CFC3DFD8-AD3B-47ED-874F-723030EC2FDD}" vid="{050FB26E-097B-4A51-B485-9C4E0C24274A}"/>
    </a:ext>
  </a:extLst>
</a:theme>
</file>

<file path=ppt/theme/theme4.xml><?xml version="1.0" encoding="utf-8"?>
<a:theme xmlns:a="http://schemas.openxmlformats.org/drawingml/2006/main" name="14_Imperial Brands">
  <a:themeElements>
    <a:clrScheme name="Imperila Brands template">
      <a:dk1>
        <a:sysClr val="windowText" lastClr="000000"/>
      </a:dk1>
      <a:lt1>
        <a:sysClr val="window" lastClr="FFFFFF"/>
      </a:lt1>
      <a:dk2>
        <a:srgbClr val="A5A5A5"/>
      </a:dk2>
      <a:lt2>
        <a:srgbClr val="F1EDE9"/>
      </a:lt2>
      <a:accent1>
        <a:srgbClr val="F07300"/>
      </a:accent1>
      <a:accent2>
        <a:srgbClr val="4B3C32"/>
      </a:accent2>
      <a:accent3>
        <a:srgbClr val="826E5F"/>
      </a:accent3>
      <a:accent4>
        <a:srgbClr val="AFA396"/>
      </a:accent4>
      <a:accent5>
        <a:srgbClr val="5CC1F7"/>
      </a:accent5>
      <a:accent6>
        <a:srgbClr val="416F8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tx1"/>
          </a:solidFill>
        </a:ln>
      </a:spPr>
      <a:bodyPr rtlCol="0" anchor="ctr"/>
      <a:lstStyle>
        <a:defPPr algn="ctr">
          <a:lnSpc>
            <a:spcPct val="114000"/>
          </a:lnSpc>
          <a:defRPr sz="13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14000"/>
          </a:lnSpc>
          <a:defRPr sz="1400" dirty="0" err="1" smtClean="0"/>
        </a:defPPr>
      </a:lstStyle>
    </a:txDef>
  </a:objectDefaults>
  <a:extraClrSchemeLst/>
  <a:custClrLst>
    <a:custClr name="Dark Red">
      <a:srgbClr val="9D1C2B"/>
    </a:custClr>
    <a:custClr name="Brigt Red">
      <a:srgbClr val="E61E48"/>
    </a:custClr>
    <a:custClr name="Bright Green">
      <a:srgbClr val="B7BE2D"/>
    </a:custClr>
    <a:custClr name="Dark Green">
      <a:srgbClr val="008A55"/>
    </a:custClr>
    <a:custClr name="Dark Blue">
      <a:srgbClr val="00668C"/>
    </a:custClr>
    <a:custClr name="Bright Blue">
      <a:srgbClr val="55A0CF"/>
    </a:custClr>
    <a:custClr name="Bright Purple">
      <a:srgbClr val="8A508E"/>
    </a:custClr>
    <a:custClr name="Dark Purple">
      <a:srgbClr val="5A0F52"/>
    </a:custClr>
  </a:custClrLst>
</a:theme>
</file>

<file path=ppt/theme/theme5.xml><?xml version="1.0" encoding="utf-8"?>
<a:theme xmlns:a="http://schemas.openxmlformats.org/drawingml/2006/main" name="Imperial Brands Official">
  <a:themeElements>
    <a:clrScheme name="Imperila Brands template">
      <a:dk1>
        <a:sysClr val="windowText" lastClr="000000"/>
      </a:dk1>
      <a:lt1>
        <a:sysClr val="window" lastClr="FFFFFF"/>
      </a:lt1>
      <a:dk2>
        <a:srgbClr val="A5A5A5"/>
      </a:dk2>
      <a:lt2>
        <a:srgbClr val="F1EDE9"/>
      </a:lt2>
      <a:accent1>
        <a:srgbClr val="F07300"/>
      </a:accent1>
      <a:accent2>
        <a:srgbClr val="4B3C32"/>
      </a:accent2>
      <a:accent3>
        <a:srgbClr val="826E5F"/>
      </a:accent3>
      <a:accent4>
        <a:srgbClr val="AFA396"/>
      </a:accent4>
      <a:accent5>
        <a:srgbClr val="5CC1F7"/>
      </a:accent5>
      <a:accent6>
        <a:srgbClr val="416F85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 w="9525">
          <a:solidFill>
            <a:schemeClr val="tx1"/>
          </a:solidFill>
        </a:ln>
      </a:spPr>
      <a:bodyPr rtlCol="0" anchor="ctr"/>
      <a:lstStyle>
        <a:defPPr algn="ctr">
          <a:lnSpc>
            <a:spcPct val="114000"/>
          </a:lnSpc>
          <a:defRPr sz="13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14000"/>
          </a:lnSpc>
          <a:defRPr sz="1400" dirty="0" err="1" smtClean="0"/>
        </a:defPPr>
      </a:lstStyle>
    </a:txDef>
  </a:objectDefaults>
  <a:extraClrSchemeLst/>
  <a:custClrLst>
    <a:custClr name="Dark Red">
      <a:srgbClr val="9D1C2B"/>
    </a:custClr>
    <a:custClr name="Brigt Red">
      <a:srgbClr val="E61E48"/>
    </a:custClr>
    <a:custClr name="Bright Green">
      <a:srgbClr val="B7BE2D"/>
    </a:custClr>
    <a:custClr name="Dark Green">
      <a:srgbClr val="008A55"/>
    </a:custClr>
    <a:custClr name="Dark Blue">
      <a:srgbClr val="00668C"/>
    </a:custClr>
    <a:custClr name="Bright Blue">
      <a:srgbClr val="55A0CF"/>
    </a:custClr>
    <a:custClr name="Bright Purple">
      <a:srgbClr val="8A508E"/>
    </a:custClr>
    <a:custClr name="Dark Purple">
      <a:srgbClr val="5A0F52"/>
    </a:custClr>
  </a:custClrLst>
  <a:extLst>
    <a:ext uri="{05A4C25C-085E-4340-85A3-A5531E510DB2}">
      <thm15:themeFamily xmlns:thm15="http://schemas.microsoft.com/office/thememl/2012/main" name="Imperial Brands Official" id="{1CC7F8BF-B89B-47A2-BDC3-BDB25152B5AE}" vid="{EBA5B6F8-4A50-4E14-80A2-6A7092B6A65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6F1FD698B9954DAE0520F4371A1ECB" ma:contentTypeVersion="15" ma:contentTypeDescription="Create a new document." ma:contentTypeScope="" ma:versionID="f92478fe47802a2dbf766eab7828937a">
  <xsd:schema xmlns:xsd="http://www.w3.org/2001/XMLSchema" xmlns:xs="http://www.w3.org/2001/XMLSchema" xmlns:p="http://schemas.microsoft.com/office/2006/metadata/properties" xmlns:ns2="1c7f277b-f9cb-465f-aee7-67a93f4fbe2d" xmlns:ns3="d798da6e-29b9-4d33-b08f-ad4a546d1549" targetNamespace="http://schemas.microsoft.com/office/2006/metadata/properties" ma:root="true" ma:fieldsID="8eac42409104c0f85828341a1c93da7f" ns2:_="" ns3:_="">
    <xsd:import namespace="1c7f277b-f9cb-465f-aee7-67a93f4fbe2d"/>
    <xsd:import namespace="d798da6e-29b9-4d33-b08f-ad4a546d15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7f277b-f9cb-465f-aee7-67a93f4fbe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1b5fca6-317f-4d10-9650-72aef1967a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98da6e-29b9-4d33-b08f-ad4a546d15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3d58336-544d-49ac-b2ce-e4123b107209}" ma:internalName="TaxCatchAll" ma:showField="CatchAllData" ma:web="d798da6e-29b9-4d33-b08f-ad4a546d15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5A656E-3E93-4FB2-9DAC-17D7743E6CE2}">
  <ds:schemaRefs>
    <ds:schemaRef ds:uri="1c7f277b-f9cb-465f-aee7-67a93f4fbe2d"/>
    <ds:schemaRef ds:uri="d798da6e-29b9-4d33-b08f-ad4a546d15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805F9E-9621-4B26-A1FA-2409128105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866</Words>
  <Application>Microsoft Office PowerPoint</Application>
  <PresentationFormat>Widescreen</PresentationFormat>
  <Paragraphs>178</Paragraphs>
  <Slides>11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Montserrat Medium</vt:lpstr>
      <vt:lpstr>Roboto Slab</vt:lpstr>
      <vt:lpstr>Roboto Slab Light</vt:lpstr>
      <vt:lpstr>Roboto Slab Light</vt:lpstr>
      <vt:lpstr>Stainless Light</vt:lpstr>
      <vt:lpstr>Stainless-Light</vt:lpstr>
      <vt:lpstr>Univers Condensed</vt:lpstr>
      <vt:lpstr>Wingdings</vt:lpstr>
      <vt:lpstr>1_Office Theme</vt:lpstr>
      <vt:lpstr>Imperial Brands</vt:lpstr>
      <vt:lpstr>1_Theme1</vt:lpstr>
      <vt:lpstr>14_Imperial Brands</vt:lpstr>
      <vt:lpstr>Imperial Brands Official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Drumond, Kylie</dc:creator>
  <cp:lastModifiedBy>Drumond, Kylie</cp:lastModifiedBy>
  <cp:revision>34</cp:revision>
  <dcterms:created xsi:type="dcterms:W3CDTF">2024-08-28T00:34:46Z</dcterms:created>
  <dcterms:modified xsi:type="dcterms:W3CDTF">2025-03-24T00:59:45Z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13de246-df33-4701-add0-346f72593e49_Enabled">
    <vt:lpwstr>true</vt:lpwstr>
  </property>
  <property fmtid="{D5CDD505-2E9C-101B-9397-08002B2CF9AE}" pid="3" name="MSIP_Label_013de246-df33-4701-add0-346f72593e49_SetDate">
    <vt:lpwstr>2024-08-28T02:59:30Z</vt:lpwstr>
  </property>
  <property fmtid="{D5CDD505-2E9C-101B-9397-08002B2CF9AE}" pid="4" name="MSIP_Label_013de246-df33-4701-add0-346f72593e49_Method">
    <vt:lpwstr>Privileged</vt:lpwstr>
  </property>
  <property fmtid="{D5CDD505-2E9C-101B-9397-08002B2CF9AE}" pid="5" name="MSIP_Label_013de246-df33-4701-add0-346f72593e49_Name">
    <vt:lpwstr>Confidential (Do Not Use)</vt:lpwstr>
  </property>
  <property fmtid="{D5CDD505-2E9C-101B-9397-08002B2CF9AE}" pid="6" name="MSIP_Label_013de246-df33-4701-add0-346f72593e49_SiteId">
    <vt:lpwstr>d14c9c9a-6bb5-430f-99ff-6c2815b3a95e</vt:lpwstr>
  </property>
  <property fmtid="{D5CDD505-2E9C-101B-9397-08002B2CF9AE}" pid="7" name="MSIP_Label_013de246-df33-4701-add0-346f72593e49_ActionId">
    <vt:lpwstr>9cd9e566-73d3-4b95-ad5e-5abab58590da</vt:lpwstr>
  </property>
  <property fmtid="{D5CDD505-2E9C-101B-9397-08002B2CF9AE}" pid="8" name="MSIP_Label_013de246-df33-4701-add0-346f72593e49_ContentBits">
    <vt:lpwstr>2</vt:lpwstr>
  </property>
  <property fmtid="{D5CDD505-2E9C-101B-9397-08002B2CF9AE}" pid="9" name="ClassificationContentMarkingFooterLocations">
    <vt:lpwstr>1_Office Theme:8\Imperial Brands:6\3_Imperial Brands:7\Office Theme:8\1_Theme1:6</vt:lpwstr>
  </property>
  <property fmtid="{D5CDD505-2E9C-101B-9397-08002B2CF9AE}" pid="10" name="ClassificationContentMarkingFooterText">
    <vt:lpwstr>Confidential</vt:lpwstr>
  </property>
  <property fmtid="{D5CDD505-2E9C-101B-9397-08002B2CF9AE}" pid="11" name="ContentTypeId">
    <vt:lpwstr>0x0101004B6F1FD698B9954DAE0520F4371A1ECB</vt:lpwstr>
  </property>
</Properties>
</file>